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1" r:id="rId4"/>
    <p:sldId id="257" r:id="rId5"/>
    <p:sldId id="290" r:id="rId6"/>
    <p:sldId id="258" r:id="rId7"/>
    <p:sldId id="259" r:id="rId8"/>
    <p:sldId id="262" r:id="rId9"/>
    <p:sldId id="261" r:id="rId10"/>
    <p:sldId id="260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C7CB-8518-473D-934F-5BA4EEFD204D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55B5-2EAB-450D-B94E-B63C80E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-webster.com/dictionary/librar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CORAL1.PN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0L5yQCUNQa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61486"/>
            <a:ext cx="45113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Evergreen International 2012</a:t>
            </a:r>
          </a:p>
          <a:p>
            <a:endParaRPr lang="en-US" sz="2800" b="1" dirty="0"/>
          </a:p>
          <a:p>
            <a:r>
              <a:rPr lang="en-US" sz="2800" b="1" dirty="0" smtClean="0"/>
              <a:t>April 27, 2012</a:t>
            </a:r>
          </a:p>
          <a:p>
            <a:endParaRPr lang="en-US" sz="2800" b="1" dirty="0"/>
          </a:p>
          <a:p>
            <a:r>
              <a:rPr lang="en-US" sz="2800" b="1" dirty="0" smtClean="0"/>
              <a:t>Keynote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2942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Galadriel Chilton</a:t>
            </a:r>
          </a:p>
          <a:p>
            <a:r>
              <a:rPr lang="en-US" b="1" dirty="0" smtClean="0"/>
              <a:t>University of Connecticut</a:t>
            </a:r>
          </a:p>
          <a:p>
            <a:r>
              <a:rPr lang="en-US" b="1" dirty="0" smtClean="0"/>
              <a:t>galadriel.chilton@uconn.edu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4" y="3400425"/>
            <a:ext cx="6849431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7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li·brary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i="1" dirty="0"/>
              <a:t>noun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\ˈ</a:t>
            </a:r>
            <a:r>
              <a:rPr lang="en-US" sz="3200" dirty="0" err="1"/>
              <a:t>lī</a:t>
            </a:r>
            <a:r>
              <a:rPr lang="en-US" sz="3200" dirty="0"/>
              <a:t>-ˌ</a:t>
            </a:r>
            <a:r>
              <a:rPr lang="en-US" sz="3200" dirty="0" err="1"/>
              <a:t>brer</a:t>
            </a:r>
            <a:r>
              <a:rPr lang="en-US" sz="3200" dirty="0"/>
              <a:t>-ē, -ˌ</a:t>
            </a:r>
            <a:r>
              <a:rPr lang="en-US" sz="3200" dirty="0" err="1"/>
              <a:t>bre-rē</a:t>
            </a:r>
            <a:r>
              <a:rPr lang="en-US" sz="3200" dirty="0"/>
              <a:t>; </a:t>
            </a:r>
            <a:r>
              <a:rPr lang="en-US" sz="3200" i="1" dirty="0"/>
              <a:t>British usually &amp; US sometimes</a:t>
            </a:r>
            <a:r>
              <a:rPr lang="en-US" sz="3200" dirty="0"/>
              <a:t> -</a:t>
            </a:r>
            <a:r>
              <a:rPr lang="en-US" sz="3200" dirty="0" err="1"/>
              <a:t>brər</a:t>
            </a:r>
            <a:r>
              <a:rPr lang="en-US" sz="3200" dirty="0"/>
              <a:t>-ē; </a:t>
            </a:r>
            <a:r>
              <a:rPr lang="en-US" sz="3200" i="1" dirty="0"/>
              <a:t>US sometimes</a:t>
            </a:r>
            <a:r>
              <a:rPr lang="en-US" sz="3200" dirty="0"/>
              <a:t> -</a:t>
            </a:r>
            <a:r>
              <a:rPr lang="en-US" sz="3200" dirty="0" err="1"/>
              <a:t>brē</a:t>
            </a:r>
            <a:r>
              <a:rPr lang="en-US" sz="3200" dirty="0"/>
              <a:t>, ÷-ˌ</a:t>
            </a:r>
            <a:r>
              <a:rPr lang="en-US" sz="3200" dirty="0" err="1"/>
              <a:t>ber</a:t>
            </a:r>
            <a:r>
              <a:rPr lang="en-US" sz="3200" dirty="0"/>
              <a:t>-ē, -ˌbe-</a:t>
            </a:r>
            <a:r>
              <a:rPr lang="en-US" sz="3200" dirty="0" err="1"/>
              <a:t>rē</a:t>
            </a:r>
            <a:r>
              <a:rPr lang="en-US" sz="3200" dirty="0"/>
              <a:t>\</a:t>
            </a:r>
          </a:p>
          <a:p>
            <a:r>
              <a:rPr lang="en-US" sz="3200" b="1" dirty="0"/>
              <a:t>4 :</a:t>
            </a:r>
            <a:r>
              <a:rPr lang="en-US" sz="3200" dirty="0"/>
              <a:t> a collection of cloned DNA fragments that are maintained in a suitable cellular environment and that usually represent the genetic material of a particular organism or tissue.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620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[ Society ]</a:t>
            </a:r>
            <a:endParaRPr lang="en-US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" y="762000"/>
            <a:ext cx="7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habitat, n.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/>
              <a:t>Pronunciation:</a:t>
            </a:r>
            <a:r>
              <a:rPr lang="en-US" sz="2800" dirty="0"/>
              <a:t>  /ˈ</a:t>
            </a:r>
            <a:r>
              <a:rPr lang="en-US" sz="2800" dirty="0" err="1"/>
              <a:t>hæbɪtæt</a:t>
            </a:r>
            <a:r>
              <a:rPr lang="en-US" sz="2800" dirty="0"/>
              <a:t>/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Natural Hist.</a:t>
            </a:r>
            <a:r>
              <a:rPr lang="en-US" sz="2800" dirty="0"/>
              <a:t> The locality in which a plant or animal naturally grows or lives; habitation. Sometimes applied to the </a:t>
            </a:r>
            <a:r>
              <a:rPr lang="en-US" sz="2800" i="1" dirty="0"/>
              <a:t>geographical area</a:t>
            </a:r>
            <a:r>
              <a:rPr lang="en-US" sz="2800" dirty="0"/>
              <a:t> over which it extends, or the special locality to which it is confined; sometimes restricted to the particular </a:t>
            </a:r>
            <a:r>
              <a:rPr lang="en-US" sz="2800" i="1" dirty="0"/>
              <a:t>station</a:t>
            </a:r>
            <a:r>
              <a:rPr lang="en-US" sz="2800" dirty="0"/>
              <a:t> or spot in which a specimen is found; but chiefly used to indicate the kind of locality, as the sea-shore, rocky cliffs, chalk hills, or the </a:t>
            </a:r>
            <a:r>
              <a:rPr lang="en-US" sz="2800" dirty="0" smtClean="0"/>
              <a:t>like </a:t>
            </a:r>
            <a:r>
              <a:rPr lang="en-US" sz="2800" dirty="0" smtClean="0">
                <a:solidFill>
                  <a:schemeClr val="tx2"/>
                </a:solidFill>
              </a:rPr>
              <a:t>[such as a library]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308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85800"/>
            <a:ext cx="5638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librarian, n.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Pronunciation:</a:t>
            </a:r>
            <a:r>
              <a:rPr lang="en-US" sz="2800" dirty="0"/>
              <a:t>  /</a:t>
            </a:r>
            <a:r>
              <a:rPr lang="en-US" sz="2800" dirty="0" err="1"/>
              <a:t>laɪˈbrɛərɪən</a:t>
            </a:r>
            <a:r>
              <a:rPr lang="en-US" sz="2800" dirty="0"/>
              <a:t>/</a:t>
            </a:r>
            <a:br>
              <a:rPr lang="en-US" sz="2800" dirty="0"/>
            </a:br>
            <a:r>
              <a:rPr lang="en-US" sz="2800" dirty="0"/>
              <a:t>2. The keeper or custodian of a library.  </a:t>
            </a:r>
            <a:endParaRPr lang="en-US" sz="2800" dirty="0" smtClean="0"/>
          </a:p>
          <a:p>
            <a:r>
              <a:rPr lang="en-US" dirty="0" smtClean="0"/>
              <a:t>(Oxford English Dictionary)</a:t>
            </a:r>
            <a:endParaRPr lang="en-US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:</a:t>
            </a:r>
            <a:r>
              <a:rPr lang="en-US" sz="2800" dirty="0"/>
              <a:t> a specialist in the care or management of a </a:t>
            </a:r>
            <a:r>
              <a:rPr lang="en-US" sz="2800" u="sng" dirty="0">
                <a:hlinkClick r:id="rId2"/>
              </a:rPr>
              <a:t>library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dirty="0" smtClean="0"/>
              <a:t>(Webster.com)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143000"/>
            <a:ext cx="6324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species, n. 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2800" b="1" dirty="0"/>
              <a:t>Pronunciation:</a:t>
            </a:r>
            <a:r>
              <a:rPr lang="en-US" sz="2800" dirty="0"/>
              <a:t>  /ˈ</a:t>
            </a:r>
            <a:r>
              <a:rPr lang="en-US" sz="2800" dirty="0" err="1"/>
              <a:t>spiːʃiːz</a:t>
            </a:r>
            <a:r>
              <a:rPr lang="en-US" sz="2800" dirty="0"/>
              <a:t>/ /ˈ</a:t>
            </a:r>
            <a:r>
              <a:rPr lang="en-US" sz="2800" dirty="0" err="1"/>
              <a:t>spiːʃɪiːz</a:t>
            </a:r>
            <a:r>
              <a:rPr lang="en-US" sz="2800" dirty="0"/>
              <a:t>/</a:t>
            </a:r>
          </a:p>
          <a:p>
            <a:r>
              <a:rPr lang="en-US" sz="2800" b="1" dirty="0"/>
              <a:t>Forms:</a:t>
            </a:r>
            <a:r>
              <a:rPr lang="en-US" sz="2800" dirty="0"/>
              <a:t>  Pl. </a:t>
            </a:r>
            <a:r>
              <a:rPr lang="en-US" sz="2800" b="1" dirty="0"/>
              <a:t>species</a:t>
            </a:r>
            <a:r>
              <a:rPr lang="en-US" sz="2800" dirty="0"/>
              <a:t> ; also 16–18 </a:t>
            </a:r>
            <a:r>
              <a:rPr lang="en-US" sz="2800" b="1" dirty="0" err="1"/>
              <a:t>specieses</a:t>
            </a:r>
            <a:r>
              <a:rPr lang="en-US" sz="2800" dirty="0"/>
              <a:t>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a. A class composed of individuals </a:t>
            </a:r>
            <a:r>
              <a:rPr lang="en-US" sz="2800" b="1" dirty="0" smtClean="0">
                <a:solidFill>
                  <a:schemeClr val="tx2"/>
                </a:solidFill>
              </a:rPr>
              <a:t>[librarians] </a:t>
            </a:r>
            <a:r>
              <a:rPr lang="en-US" sz="2800" dirty="0" smtClean="0"/>
              <a:t>having </a:t>
            </a:r>
            <a:r>
              <a:rPr lang="en-US" sz="2800" dirty="0"/>
              <a:t>some common qualities or characteristics, freq. as a subdivision of a larger class or genus.</a:t>
            </a:r>
          </a:p>
          <a:p>
            <a:r>
              <a:rPr lang="en-US" sz="2800" dirty="0" smtClean="0"/>
              <a:t>(Oxford English Dictionary)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705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3400"/>
            <a:ext cx="3444031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2808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Phyllis </a:t>
            </a:r>
            <a:r>
              <a:rPr lang="en-US" sz="1100" dirty="0" err="1" smtClean="0"/>
              <a:t>Siegle</a:t>
            </a:r>
            <a:r>
              <a:rPr lang="en-US" sz="1100" dirty="0" smtClean="0"/>
              <a:t>, used with permission.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447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154165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5123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by Save </a:t>
            </a:r>
            <a:r>
              <a:rPr lang="en-US" sz="1100" dirty="0" err="1" smtClean="0"/>
              <a:t>Doncaster</a:t>
            </a:r>
            <a:r>
              <a:rPr lang="en-US" sz="1100" dirty="0" smtClean="0"/>
              <a:t> Libraries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576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2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4673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Polly </a:t>
            </a:r>
            <a:r>
              <a:rPr lang="en-US" sz="1100" dirty="0" err="1" smtClean="0"/>
              <a:t>Alidiaused</a:t>
            </a:r>
            <a:r>
              <a:rPr lang="en-US" sz="1100" dirty="0" smtClean="0"/>
              <a:t> 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68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4552950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4338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Nicksarebi</a:t>
            </a:r>
            <a:r>
              <a:rPr lang="en-US" sz="1100" dirty="0" smtClean="0"/>
              <a:t>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540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2400"/>
            <a:ext cx="5176837" cy="64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9"/>
            <a:ext cx="9144000" cy="6536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3413" y="6647666"/>
            <a:ext cx="46121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DartmoorGiant</a:t>
            </a:r>
            <a:r>
              <a:rPr lang="en-US" sz="1100" dirty="0" smtClean="0"/>
              <a:t>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005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476750" cy="596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4491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Lawrence OP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35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6962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4458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Kevin Dooley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088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2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Image of singular brute strength conquering all.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360160" cy="477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96390"/>
            <a:ext cx="4209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Tracy O 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252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15" y="0"/>
            <a:ext cx="465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9050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'"Survival of the fittest" has always been used to refer to the most successful competitor, but in fact cooperation  my be of equal of more importance</a:t>
            </a:r>
            <a:r>
              <a:rPr lang="en-US" sz="2800" dirty="0" smtClean="0"/>
              <a:t>.“</a:t>
            </a:r>
          </a:p>
          <a:p>
            <a:endParaRPr lang="en-US" sz="2800" dirty="0"/>
          </a:p>
          <a:p>
            <a:r>
              <a:rPr lang="en-US" sz="2800" dirty="0" smtClean="0"/>
              <a:t>- Marc </a:t>
            </a:r>
            <a:r>
              <a:rPr lang="en-US" sz="2800" dirty="0" err="1" smtClean="0"/>
              <a:t>Bekoff</a:t>
            </a:r>
            <a:r>
              <a:rPr lang="en-US" sz="2800" dirty="0" smtClean="0"/>
              <a:t>, </a:t>
            </a:r>
            <a:r>
              <a:rPr lang="en-US" sz="2800" dirty="0" err="1" smtClean="0"/>
              <a:t>Ethologist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18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747838"/>
            <a:ext cx="45815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23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752600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"Indeed, it almost seems trite to write about cooperation with one another and it's obvious why they do so: if the group works together, then each individual's chance for survival improves</a:t>
            </a:r>
            <a:r>
              <a:rPr lang="en-US" sz="2400" dirty="0" smtClean="0"/>
              <a:t>.“</a:t>
            </a:r>
          </a:p>
          <a:p>
            <a:endParaRPr lang="en-US" sz="2400" dirty="0"/>
          </a:p>
          <a:p>
            <a:r>
              <a:rPr lang="en-US" sz="2400" dirty="0" smtClean="0"/>
              <a:t>- Marc </a:t>
            </a:r>
            <a:r>
              <a:rPr lang="en-US" sz="2400" dirty="0" err="1"/>
              <a:t>Bekoff</a:t>
            </a:r>
            <a:r>
              <a:rPr lang="en-US" sz="2400" dirty="0"/>
              <a:t>, </a:t>
            </a:r>
            <a:r>
              <a:rPr lang="en-US" sz="2400" dirty="0" err="1"/>
              <a:t>Ethologist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30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526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"Cooperative interactions have to back competitive encounters so that the group will be cohesive and stable over time</a:t>
            </a:r>
            <a:r>
              <a:rPr lang="en-US" sz="3200" dirty="0" smtClean="0"/>
              <a:t>.“</a:t>
            </a:r>
          </a:p>
          <a:p>
            <a:endParaRPr lang="en-US" sz="3200" dirty="0"/>
          </a:p>
          <a:p>
            <a:r>
              <a:rPr lang="en-US" sz="3200" dirty="0" smtClean="0"/>
              <a:t>- Marc </a:t>
            </a:r>
            <a:r>
              <a:rPr lang="en-US" sz="3200" dirty="0" err="1" smtClean="0"/>
              <a:t>Bekoff</a:t>
            </a:r>
            <a:r>
              <a:rPr lang="en-US" sz="3200" dirty="0" smtClean="0"/>
              <a:t>, </a:t>
            </a:r>
            <a:r>
              <a:rPr lang="en-US" sz="3200" dirty="0" err="1" smtClean="0"/>
              <a:t>Ethologist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02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7526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"Animals certainly still compete, but cooperation is central in the evolution of social behavior, and this alone makes it key for survival</a:t>
            </a:r>
            <a:r>
              <a:rPr lang="en-US" sz="2800" dirty="0" smtClean="0"/>
              <a:t>.“</a:t>
            </a:r>
          </a:p>
          <a:p>
            <a:endParaRPr lang="en-US" sz="2800" dirty="0"/>
          </a:p>
          <a:p>
            <a:r>
              <a:rPr lang="en-US" sz="2800" dirty="0" smtClean="0"/>
              <a:t>- Marc </a:t>
            </a:r>
            <a:r>
              <a:rPr lang="en-US" sz="2800" dirty="0" err="1" smtClean="0"/>
              <a:t>Bekoff</a:t>
            </a:r>
            <a:r>
              <a:rPr lang="en-US" sz="2800" dirty="0" smtClean="0"/>
              <a:t>, </a:t>
            </a:r>
            <a:r>
              <a:rPr lang="en-US" sz="2800" dirty="0" err="1" smtClean="0"/>
              <a:t>Ethologist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4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00175"/>
            <a:ext cx="6172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6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0700"/>
            <a:ext cx="6019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0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2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066800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"I believe that at the most fundamental level our nature is </a:t>
            </a:r>
            <a:r>
              <a:rPr lang="en-US" sz="2800" dirty="0" smtClean="0"/>
              <a:t>compassionate, </a:t>
            </a:r>
            <a:r>
              <a:rPr lang="en-US" sz="2800" dirty="0"/>
              <a:t>and that cooperation, not conflict, lies at the heart of the basic principles that govern our human existence...By living a way of life that expresses our basic goodness, we fulfill our humanity and give our actions </a:t>
            </a:r>
            <a:r>
              <a:rPr lang="en-US" sz="2800" dirty="0" smtClean="0"/>
              <a:t>dignity, </a:t>
            </a:r>
            <a:r>
              <a:rPr lang="en-US" sz="2800" dirty="0"/>
              <a:t>worth, and meaning</a:t>
            </a:r>
            <a:r>
              <a:rPr lang="en-US" sz="2800" dirty="0" smtClean="0"/>
              <a:t>.”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- His Holiness the Dalai Lama, </a:t>
            </a:r>
            <a:r>
              <a:rPr lang="en-US" sz="2800" dirty="0" smtClean="0"/>
              <a:t>“Understanding </a:t>
            </a:r>
            <a:r>
              <a:rPr lang="en-US" sz="2800" dirty="0"/>
              <a:t>Our Fundamental </a:t>
            </a:r>
            <a:r>
              <a:rPr lang="en-US" sz="2800" dirty="0" smtClean="0"/>
              <a:t>Nature”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229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0049"/>
            <a:ext cx="7138987" cy="5340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96390"/>
            <a:ext cx="5333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libraryman</a:t>
            </a:r>
            <a:r>
              <a:rPr lang="en-US" sz="1100" dirty="0" smtClean="0"/>
              <a:t> (Michael Porter)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871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" y="533400"/>
            <a:ext cx="8549014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3413" y="6596390"/>
            <a:ext cx="4798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Open Source Way 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7243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225952" cy="405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96390"/>
            <a:ext cx="4733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Open Source Way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223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15"/>
            <a:ext cx="9144000" cy="5134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96390"/>
            <a:ext cx="4929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by Open Source Way 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237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310"/>
            <a:ext cx="9144000" cy="5707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96390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</a:t>
            </a:r>
            <a:r>
              <a:rPr lang="en-US" sz="1100" i="1" dirty="0" smtClean="0"/>
              <a:t>Swimmy </a:t>
            </a:r>
            <a:r>
              <a:rPr lang="en-US" sz="1100" dirty="0" smtClean="0"/>
              <a:t>by Leo </a:t>
            </a:r>
            <a:r>
              <a:rPr lang="en-US" sz="1100" dirty="0" err="1" smtClean="0"/>
              <a:t>Lioni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480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90381"/>
            <a:ext cx="7467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ERMes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An accidental open source e-resource management system.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09429"/>
            <a:ext cx="1672743" cy="1962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64380"/>
            <a:ext cx="7772400" cy="36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1896" y="2325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William </a:t>
            </a:r>
            <a:r>
              <a:rPr lang="en-US" dirty="0" err="1" smtClean="0"/>
              <a:t>Doering</a:t>
            </a:r>
            <a:endParaRPr lang="en-US" dirty="0" smtClean="0"/>
          </a:p>
          <a:p>
            <a:r>
              <a:rPr lang="en-US" dirty="0" smtClean="0"/>
              <a:t>University of Wisconsin - La Crosse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4" y="3038555"/>
            <a:ext cx="743054" cy="66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7" y="2362200"/>
            <a:ext cx="2600688" cy="59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1755"/>
            <a:ext cx="247373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332759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836" y="6646704"/>
            <a:ext cx="4171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</a:t>
            </a:r>
            <a:r>
              <a:rPr lang="en-US" sz="1100" dirty="0" err="1" smtClean="0"/>
              <a:t>DBaron</a:t>
            </a:r>
            <a:r>
              <a:rPr lang="en-US" sz="1100" dirty="0" smtClean="0"/>
              <a:t> used in accordance with Creative Commons License.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5181600" y="533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sapling in the forest </a:t>
            </a:r>
            <a:br>
              <a:rPr lang="en-US" dirty="0" smtClean="0"/>
            </a:br>
            <a:r>
              <a:rPr lang="en-US" dirty="0" smtClean="0"/>
              <a:t>of evergreens.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9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library, n. 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/>
              <a:t>Pronunciation:</a:t>
            </a:r>
            <a:r>
              <a:rPr lang="en-US" sz="2800" dirty="0"/>
              <a:t>  /ˈ</a:t>
            </a:r>
            <a:r>
              <a:rPr lang="en-US" sz="2800" dirty="0" err="1"/>
              <a:t>laɪbrərɪ</a:t>
            </a:r>
            <a:r>
              <a:rPr lang="en-US" sz="2800" dirty="0"/>
              <a:t>/</a:t>
            </a:r>
          </a:p>
          <a:p>
            <a:r>
              <a:rPr lang="en-US" sz="2800" b="1" dirty="0"/>
              <a:t>Forms:</a:t>
            </a:r>
            <a:r>
              <a:rPr lang="en-US" sz="2800" dirty="0"/>
              <a:t>  Also ME–16 </a:t>
            </a:r>
            <a:r>
              <a:rPr lang="en-US" sz="2800" b="1" dirty="0" err="1"/>
              <a:t>librarie</a:t>
            </a:r>
            <a:r>
              <a:rPr lang="en-US" sz="2800" dirty="0"/>
              <a:t>, ME </a:t>
            </a:r>
            <a:r>
              <a:rPr lang="en-US" sz="2800" b="1" dirty="0" err="1"/>
              <a:t>lyberary</a:t>
            </a:r>
            <a:r>
              <a:rPr lang="en-US" sz="2800" dirty="0"/>
              <a:t> , 15 </a:t>
            </a:r>
            <a:r>
              <a:rPr lang="en-US" sz="2800" b="1" dirty="0" err="1"/>
              <a:t>liberary</a:t>
            </a:r>
            <a:r>
              <a:rPr lang="en-US" sz="2800" dirty="0"/>
              <a:t>, </a:t>
            </a:r>
            <a:r>
              <a:rPr lang="en-US" sz="2800" b="1" dirty="0" err="1"/>
              <a:t>librarye</a:t>
            </a:r>
            <a:r>
              <a:rPr lang="en-US" sz="2800" dirty="0"/>
              <a:t>. β. ME </a:t>
            </a:r>
            <a:r>
              <a:rPr lang="en-US" sz="2800" b="1" dirty="0" err="1"/>
              <a:t>librair</a:t>
            </a:r>
            <a:r>
              <a:rPr lang="en-US" sz="2800" b="1" dirty="0"/>
              <a:t>(e</a:t>
            </a:r>
            <a:r>
              <a:rPr lang="en-US" sz="2800" dirty="0"/>
              <a:t>, </a:t>
            </a:r>
            <a:r>
              <a:rPr lang="en-US" sz="2800" i="1" dirty="0"/>
              <a:t>Sc.</a:t>
            </a:r>
            <a:r>
              <a:rPr lang="en-US" sz="2800" dirty="0"/>
              <a:t> </a:t>
            </a:r>
            <a:r>
              <a:rPr lang="en-US" sz="2800" b="1" dirty="0" err="1"/>
              <a:t>librar</a:t>
            </a:r>
            <a:r>
              <a:rPr lang="en-US" sz="2800" dirty="0"/>
              <a:t> .</a:t>
            </a:r>
          </a:p>
          <a:p>
            <a:r>
              <a:rPr lang="en-US" sz="2800" dirty="0"/>
              <a:t>b. A building, room, or set of rooms, containing a collection of books for the use of the public or of some particular portion of it, or of the members of some society or the like; a public institution or establishment, charged with the care of a collection of books, and the duty of rendering the books accessible to those who require to use them.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674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45588" cy="568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413" y="6553200"/>
            <a:ext cx="4804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Christopher Chang used in accordance with Creative Commons License.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520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670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library, n. 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/>
              <a:t>Pronunciation:</a:t>
            </a:r>
            <a:r>
              <a:rPr lang="en-US" sz="2800" dirty="0"/>
              <a:t>  /ˈ</a:t>
            </a:r>
            <a:r>
              <a:rPr lang="en-US" sz="2800" dirty="0" err="1"/>
              <a:t>laɪbrərɪ</a:t>
            </a:r>
            <a:r>
              <a:rPr lang="en-US" sz="2800" dirty="0"/>
              <a:t>/</a:t>
            </a:r>
          </a:p>
          <a:p>
            <a:r>
              <a:rPr lang="en-US" sz="2800" b="1" dirty="0"/>
              <a:t>Forms:</a:t>
            </a:r>
            <a:r>
              <a:rPr lang="en-US" sz="2800" dirty="0"/>
              <a:t>  Also ME–16 </a:t>
            </a:r>
            <a:r>
              <a:rPr lang="en-US" sz="2800" b="1" dirty="0" err="1"/>
              <a:t>librarie</a:t>
            </a:r>
            <a:r>
              <a:rPr lang="en-US" sz="2800" dirty="0"/>
              <a:t>, ME </a:t>
            </a:r>
            <a:r>
              <a:rPr lang="en-US" sz="2800" b="1" dirty="0" err="1"/>
              <a:t>lyberary</a:t>
            </a:r>
            <a:r>
              <a:rPr lang="en-US" sz="2800" dirty="0"/>
              <a:t> , 15 </a:t>
            </a:r>
            <a:r>
              <a:rPr lang="en-US" sz="2800" b="1" dirty="0" err="1"/>
              <a:t>liberary</a:t>
            </a:r>
            <a:r>
              <a:rPr lang="en-US" sz="2800" dirty="0"/>
              <a:t>, </a:t>
            </a:r>
            <a:r>
              <a:rPr lang="en-US" sz="2800" b="1" dirty="0" err="1"/>
              <a:t>librarye</a:t>
            </a:r>
            <a:r>
              <a:rPr lang="en-US" sz="2800" dirty="0"/>
              <a:t>. β. ME </a:t>
            </a:r>
            <a:r>
              <a:rPr lang="en-US" sz="2800" b="1" dirty="0" err="1"/>
              <a:t>librair</a:t>
            </a:r>
            <a:r>
              <a:rPr lang="en-US" sz="2800" b="1" dirty="0"/>
              <a:t>(e</a:t>
            </a:r>
            <a:r>
              <a:rPr lang="en-US" sz="2800" dirty="0"/>
              <a:t>, </a:t>
            </a:r>
            <a:r>
              <a:rPr lang="en-US" sz="2800" i="1" dirty="0"/>
              <a:t>Sc.</a:t>
            </a:r>
            <a:r>
              <a:rPr lang="en-US" sz="2800" dirty="0"/>
              <a:t> </a:t>
            </a:r>
            <a:r>
              <a:rPr lang="en-US" sz="2800" b="1" dirty="0" err="1"/>
              <a:t>librar</a:t>
            </a:r>
            <a:r>
              <a:rPr lang="en-US" sz="2800" dirty="0"/>
              <a:t> .</a:t>
            </a:r>
          </a:p>
          <a:p>
            <a:r>
              <a:rPr lang="en-US" sz="2800" dirty="0"/>
              <a:t>b. A building, room, or set of rooms, containing a collection of books for the use of the public or of some particular portion of it, or of the members of some society or the like; </a:t>
            </a:r>
            <a:r>
              <a:rPr lang="en-US" sz="2800" b="1" dirty="0"/>
              <a:t>a public institution or establishment, charged with the care of a collection of books, and the duty of rendering the books accessible to those who require to use them.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70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428</Words>
  <Application>Microsoft Office PowerPoint</Application>
  <PresentationFormat>On-screen Show (4:3)</PresentationFormat>
  <Paragraphs>69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 Society 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Galadriel Chilton - UConn Libraries</dc:creator>
  <cp:lastModifiedBy>Galadriel Chilton - UConn Libraries</cp:lastModifiedBy>
  <cp:revision>12</cp:revision>
  <dcterms:created xsi:type="dcterms:W3CDTF">2012-04-23T14:20:51Z</dcterms:created>
  <dcterms:modified xsi:type="dcterms:W3CDTF">2012-04-27T15:17:05Z</dcterms:modified>
</cp:coreProperties>
</file>