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6" r:id="rId3"/>
    <p:sldId id="257" r:id="rId4"/>
    <p:sldId id="258" r:id="rId5"/>
    <p:sldId id="259" r:id="rId6"/>
    <p:sldId id="272" r:id="rId7"/>
    <p:sldId id="273" r:id="rId8"/>
    <p:sldId id="274" r:id="rId9"/>
    <p:sldId id="261" r:id="rId10"/>
    <p:sldId id="262" r:id="rId11"/>
    <p:sldId id="263" r:id="rId12"/>
    <p:sldId id="266" r:id="rId13"/>
    <p:sldId id="264" r:id="rId14"/>
    <p:sldId id="269" r:id="rId15"/>
    <p:sldId id="265" r:id="rId16"/>
    <p:sldId id="277" r:id="rId17"/>
    <p:sldId id="278" r:id="rId18"/>
    <p:sldId id="267" r:id="rId19"/>
    <p:sldId id="270" r:id="rId20"/>
    <p:sldId id="271" r:id="rId21"/>
    <p:sldId id="275" r:id="rId22"/>
    <p:sldId id="279" r:id="rId23"/>
    <p:sldId id="26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07" d="100"/>
          <a:sy n="107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881CAC-04A8-4355-BE0B-035C73727C0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7B9079-6D9F-4DF1-9C17-0E5D13C074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lends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hasta.brewer@yclibrary.net" TargetMode="External"/><Relationship Id="rId2" Type="http://schemas.openxmlformats.org/officeDocument/2006/relationships/hyperlink" Target="mailto:troy.beckham@yclibrary.ne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657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to do When a Green Tree Scares Your </a:t>
            </a:r>
            <a:r>
              <a:rPr lang="en-US" b="1" dirty="0" smtClean="0"/>
              <a:t>Staff: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Coping with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</a:t>
            </a:r>
            <a:r>
              <a:rPr lang="en-US" sz="4000" b="1" dirty="0" smtClean="0"/>
              <a:t>echnophobia </a:t>
            </a:r>
            <a:r>
              <a:rPr lang="en-US" sz="4000" b="1" dirty="0"/>
              <a:t>&amp; Change</a:t>
            </a:r>
            <a:endParaRPr lang="en-US" sz="4000" dirty="0"/>
          </a:p>
        </p:txBody>
      </p:sp>
      <p:pic>
        <p:nvPicPr>
          <p:cNvPr id="6146" name="Picture 2" descr="C:\Users\Troy.WIN7-MASTER\AppData\Local\Microsoft\Windows\Temporary Internet Files\Content.Outlook\Q0OPJFEG\EIC2012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989562" cy="29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128933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“Life was so much simpler 10 years ago.”</a:t>
            </a:r>
          </a:p>
          <a:p>
            <a:r>
              <a:rPr lang="en-US" dirty="0" smtClean="0"/>
              <a:t>“I really don’t see why we need this.”</a:t>
            </a:r>
          </a:p>
          <a:p>
            <a:r>
              <a:rPr lang="en-US" dirty="0" smtClean="0"/>
              <a:t>“I’m stupid and everybody knows this but me.”</a:t>
            </a:r>
            <a:endParaRPr lang="en-US" dirty="0"/>
          </a:p>
          <a:p>
            <a:r>
              <a:rPr lang="en-US" dirty="0" smtClean="0"/>
              <a:t>“I’ll break it.”</a:t>
            </a:r>
          </a:p>
          <a:p>
            <a:r>
              <a:rPr lang="en-US" dirty="0" smtClean="0"/>
              <a:t>“I just can’t do this.”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Identifying the Technophobe:</a:t>
            </a:r>
            <a:br>
              <a:rPr lang="en-US" dirty="0" smtClean="0"/>
            </a:br>
            <a:r>
              <a:rPr lang="en-US" b="1" dirty="0" smtClean="0"/>
              <a:t>Verbal Clues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52" y="3124199"/>
            <a:ext cx="4724647" cy="35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08333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Before beginning training have everyone take a deep breath and release it slowly.  Shallow breathing slows the thinking process which increases anxiety.  Sometimes you just need to remind people to breathe.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the audience to concentrate on something other than their anxiety – tell a joke.  It’s okay to be a little bit silly.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Reassure them that learning anything new takes time and it’s perfectly normal to stumble at first.  You can’t learn to skate without taking a few falls.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Take the training one step at a time.</a:t>
            </a:r>
            <a:br>
              <a:rPr lang="en-US" dirty="0" smtClean="0"/>
            </a:br>
            <a:r>
              <a:rPr lang="en-US" dirty="0" smtClean="0"/>
              <a:t>Do not rush to cover everything.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Reward everyone’s efforts – Candy!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Overcoming Technophobia</a:t>
            </a:r>
            <a:endParaRPr lang="en-US" dirty="0"/>
          </a:p>
        </p:txBody>
      </p:sp>
      <p:pic>
        <p:nvPicPr>
          <p:cNvPr id="8194" name="Picture 2" descr="http://www.abundancetapestry.com/quotes/whatfe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62299" cy="23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Simply being a good trainer and enjoying what you do can relieve the stress that your audience may be experiencing.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Presentation </a:t>
            </a:r>
            <a:r>
              <a:rPr lang="en-US" dirty="0"/>
              <a:t>style</a:t>
            </a:r>
            <a:r>
              <a:rPr lang="en-US" dirty="0" smtClean="0"/>
              <a:t>.  Be prepared.  Have an outline of the training.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Make it fun and leave sarcasm at the door.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 eye contact.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peak slowly and clearly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an everyone hear me?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Can everyone see the board, screen, or handouts?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Have backup methods for training in case the technology fails.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Good </a:t>
            </a:r>
            <a:r>
              <a:rPr lang="en-US" dirty="0"/>
              <a:t>Training Practices</a:t>
            </a:r>
          </a:p>
        </p:txBody>
      </p:sp>
    </p:spTree>
    <p:extLst>
      <p:ext uri="{BB962C8B-B14F-4D97-AF65-F5344CB8AC3E}">
        <p14:creationId xmlns:p14="http://schemas.microsoft.com/office/powerpoint/2010/main" val="15385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Minimize the use of jargon.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</a:t>
            </a:r>
            <a:r>
              <a:rPr lang="en-US" dirty="0" smtClean="0"/>
              <a:t>feel like </a:t>
            </a:r>
            <a:r>
              <a:rPr lang="en-US" dirty="0"/>
              <a:t>you don’t </a:t>
            </a:r>
            <a:r>
              <a:rPr lang="en-US" dirty="0" smtClean="0"/>
              <a:t>understand what is being said </a:t>
            </a:r>
            <a:r>
              <a:rPr lang="en-US" dirty="0"/>
              <a:t>then there is </a:t>
            </a:r>
            <a:r>
              <a:rPr lang="en-US" dirty="0" smtClean="0"/>
              <a:t>a </a:t>
            </a:r>
            <a:r>
              <a:rPr lang="en-US" dirty="0"/>
              <a:t>tendency to shut down and not take in the information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person is comfortable with the training then they pick up the jargon as part of the language.</a:t>
            </a:r>
          </a:p>
          <a:p>
            <a:endParaRPr lang="en-US" dirty="0" smtClean="0"/>
          </a:p>
          <a:p>
            <a:r>
              <a:rPr lang="en-US" dirty="0" smtClean="0"/>
              <a:t>Evergreen is full of jargon which staff will try to equate with the jargon they already know.  Train on tasks first, terms second.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a Common Language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82" y="1828800"/>
            <a:ext cx="3474720" cy="311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by-play of two trainers can be entertaining and effective in relaxing the audience.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students may identify more with one teacher than the other.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questions arise, the other teacher may have a better explanation or understanding of the question.</a:t>
            </a:r>
          </a:p>
          <a:p>
            <a:endParaRPr lang="en-US" dirty="0" smtClean="0"/>
          </a:p>
          <a:p>
            <a:r>
              <a:rPr lang="en-US" dirty="0" smtClean="0"/>
              <a:t>While one person is teaching the other should look for puzzled expressions in the class.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roaming trainers to give one-on-one </a:t>
            </a:r>
            <a:br>
              <a:rPr lang="en-US" dirty="0" smtClean="0"/>
            </a:br>
            <a:r>
              <a:rPr lang="en-US" dirty="0" smtClean="0"/>
              <a:t>assistance during the class.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Team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classroom setting train EVERYONE the same.  Don’t single out the person that you’ve identified as having technophobia.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Never say “This is easy.”  The technophobe will say “For </a:t>
            </a:r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dirty="0" smtClean="0"/>
              <a:t> maybe.”  Stress increases and learning shuts down.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If possible train on the equipment they will be using.</a:t>
            </a:r>
          </a:p>
          <a:p>
            <a:endParaRPr lang="en-US" dirty="0"/>
          </a:p>
          <a:p>
            <a:pPr lvl="0"/>
            <a:r>
              <a:rPr lang="en-US" dirty="0" smtClean="0"/>
              <a:t>Start </a:t>
            </a:r>
            <a:r>
              <a:rPr lang="en-US" dirty="0"/>
              <a:t>with something </a:t>
            </a:r>
            <a:r>
              <a:rPr lang="en-US" dirty="0" smtClean="0"/>
              <a:t>simple </a:t>
            </a:r>
            <a:r>
              <a:rPr lang="en-US" dirty="0"/>
              <a:t>and work up to the hard stuff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 </a:t>
            </a:r>
            <a:r>
              <a:rPr lang="en-US" dirty="0"/>
              <a:t>Training Practices</a:t>
            </a:r>
          </a:p>
        </p:txBody>
      </p:sp>
    </p:spTree>
    <p:extLst>
      <p:ext uri="{BB962C8B-B14F-4D97-AF65-F5344CB8AC3E}">
        <p14:creationId xmlns:p14="http://schemas.microsoft.com/office/powerpoint/2010/main" val="3208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real world </a:t>
            </a:r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exercises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Learning </a:t>
            </a:r>
            <a:r>
              <a:rPr lang="en-US" dirty="0"/>
              <a:t>should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relevant </a:t>
            </a:r>
            <a:r>
              <a:rPr lang="en-US" dirty="0"/>
              <a:t>and practical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Allow time for questions and do your best to answer them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Be patient with interruptions.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 smtClean="0"/>
              <a:t>Provide plenty of play </a:t>
            </a:r>
            <a:r>
              <a:rPr lang="en-US" dirty="0"/>
              <a:t>time – Hands-on training is best </a:t>
            </a:r>
            <a:r>
              <a:rPr lang="en-US" dirty="0" smtClean="0"/>
              <a:t>teacher of all.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Few More….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038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2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most important thing that each person should come away </a:t>
            </a:r>
            <a:r>
              <a:rPr lang="en-US" dirty="0" smtClean="0"/>
              <a:t>from the training </a:t>
            </a:r>
            <a:r>
              <a:rPr lang="en-US" dirty="0"/>
              <a:t>to do their </a:t>
            </a:r>
            <a:r>
              <a:rPr lang="en-US" dirty="0" smtClean="0"/>
              <a:t>job.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/>
              <a:t>T</a:t>
            </a:r>
            <a:r>
              <a:rPr lang="en-US" dirty="0" smtClean="0"/>
              <a:t>each </a:t>
            </a:r>
            <a:r>
              <a:rPr lang="en-US" dirty="0"/>
              <a:t>in </a:t>
            </a:r>
            <a:r>
              <a:rPr lang="en-US" dirty="0" smtClean="0"/>
              <a:t>groups by function </a:t>
            </a:r>
            <a:r>
              <a:rPr lang="en-US" dirty="0"/>
              <a:t>– Circulation, Reference, </a:t>
            </a:r>
            <a:r>
              <a:rPr lang="en-US" dirty="0" smtClean="0"/>
              <a:t>Cataloging, </a:t>
            </a:r>
            <a:r>
              <a:rPr lang="en-US" dirty="0"/>
              <a:t>etc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the training up in sections and take a break before starting a new concept.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/>
              <a:t>Train on their permission level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 test server if possible – warn that it may be </a:t>
            </a:r>
            <a:r>
              <a:rPr lang="en-US" dirty="0" err="1" smtClean="0"/>
              <a:t>sloooow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use a test server make sure that it is on the same version of Evergreen that they will be using.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Training on Evergreen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201546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408333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 out self-paced exercises that they can do on their own.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Suggest that they work with a partner.</a:t>
            </a:r>
          </a:p>
          <a:p>
            <a:endParaRPr lang="en-US" dirty="0" smtClean="0"/>
          </a:p>
          <a:p>
            <a:r>
              <a:rPr lang="en-US" dirty="0" smtClean="0"/>
              <a:t>Offer multiple training sessions.  Encourage them to attend more than one if they would like.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Let all staff know the answers to questions that occurred during the training sessions.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Have hard copies of training materials (plus post on-line).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 available to answer any questions that staff want to ask privately.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Class is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them on board first.</a:t>
            </a:r>
            <a:br>
              <a:rPr lang="en-US" dirty="0" smtClean="0"/>
            </a:br>
            <a:r>
              <a:rPr lang="en-US" dirty="0" smtClean="0"/>
              <a:t>If the managers aren’t </a:t>
            </a:r>
            <a:br>
              <a:rPr lang="en-US" dirty="0" smtClean="0"/>
            </a:br>
            <a:r>
              <a:rPr lang="en-US" dirty="0" smtClean="0"/>
              <a:t>excited about Evergreen</a:t>
            </a:r>
            <a:br>
              <a:rPr lang="en-US" dirty="0" smtClean="0"/>
            </a:br>
            <a:r>
              <a:rPr lang="en-US" dirty="0" smtClean="0"/>
              <a:t>then the staff won’t be either.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Involve them in training staff</a:t>
            </a:r>
            <a:r>
              <a:rPr lang="en-US" dirty="0"/>
              <a:t> </a:t>
            </a:r>
            <a:r>
              <a:rPr lang="en-US" dirty="0" smtClean="0"/>
              <a:t>either as a trainer or as a roaming assistant.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/>
              <a:t>something cool that can be done </a:t>
            </a:r>
            <a:r>
              <a:rPr lang="en-US" dirty="0" smtClean="0"/>
              <a:t>on Evergreen </a:t>
            </a:r>
            <a:r>
              <a:rPr lang="en-US" dirty="0"/>
              <a:t>that could not be done on the old system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Explain how the open source process works and how to suggest changes to Evergreen.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trexglobal.com/property-management/wp-content/uploads/2010/09/Property-Managers-Property-Management-Companies-Ten-Steps-Hiring-Employee-26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2" y="76200"/>
            <a:ext cx="2514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22192" cy="2197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Troy Beckham</a:t>
            </a:r>
          </a:p>
          <a:p>
            <a:pPr marL="0" indent="0">
              <a:buNone/>
            </a:pPr>
            <a:r>
              <a:rPr lang="en-US" dirty="0" smtClean="0"/>
              <a:t>Information Technology Manager</a:t>
            </a:r>
          </a:p>
          <a:p>
            <a:pPr marL="0" indent="0">
              <a:buNone/>
            </a:pPr>
            <a:r>
              <a:rPr lang="en-US" dirty="0" smtClean="0"/>
              <a:t>York County Library, SC</a:t>
            </a:r>
          </a:p>
          <a:p>
            <a:pPr marL="0" indent="0">
              <a:buNone/>
            </a:pPr>
            <a:r>
              <a:rPr lang="en-US" dirty="0" smtClean="0"/>
              <a:t>SC LENDS Trainer and Local Admin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22192" cy="1969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Shasta Brewer</a:t>
            </a:r>
          </a:p>
          <a:p>
            <a:pPr marL="0" indent="0">
              <a:buNone/>
            </a:pPr>
            <a:r>
              <a:rPr lang="en-US" dirty="0" smtClean="0"/>
              <a:t>Deputy Director</a:t>
            </a:r>
          </a:p>
          <a:p>
            <a:pPr marL="0" indent="0">
              <a:buNone/>
            </a:pPr>
            <a:r>
              <a:rPr lang="en-US" dirty="0" smtClean="0"/>
              <a:t>York County Library, SC</a:t>
            </a:r>
          </a:p>
          <a:p>
            <a:pPr marL="0" indent="0">
              <a:buNone/>
            </a:pPr>
            <a:r>
              <a:rPr lang="en-US" dirty="0" smtClean="0"/>
              <a:t>Co-Chair Cataloging Workgroup, SC LENDS</a:t>
            </a:r>
          </a:p>
          <a:p>
            <a:pPr marL="0" indent="0">
              <a:buNone/>
            </a:pPr>
            <a:r>
              <a:rPr lang="en-US" dirty="0" smtClean="0"/>
              <a:t>SC LENDS JOAT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22407"/>
            <a:ext cx="4495800" cy="25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 LENDS has a Training </a:t>
            </a: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G</a:t>
            </a:r>
            <a:r>
              <a:rPr lang="en-US" dirty="0" smtClean="0"/>
              <a:t>roup consisting of staff from different member libraries.  This work group organizes “train the trainer” sessions.  Multiple trainers from each library are encouraged to attend.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rainers return to their library to conduct their own “train the trainer” classes</a:t>
            </a:r>
            <a:r>
              <a:rPr lang="en-US" dirty="0"/>
              <a:t> </a:t>
            </a:r>
            <a:r>
              <a:rPr lang="en-US" dirty="0" smtClean="0"/>
              <a:t>and to train their staff.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Training Work Group may also co-train with the </a:t>
            </a:r>
            <a:r>
              <a:rPr lang="en-US" dirty="0"/>
              <a:t>l</a:t>
            </a:r>
            <a:r>
              <a:rPr lang="en-US" dirty="0" smtClean="0"/>
              <a:t>ibrary trainers at their library’s location.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 test server is available for libraries to use.  The test server schedule is posted on </a:t>
            </a:r>
            <a:r>
              <a:rPr lang="en-US" dirty="0" smtClean="0">
                <a:hlinkClick r:id="rId2"/>
              </a:rPr>
              <a:t>www.sclends.net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Neighboring SC LENDS library systems send staff to new Evergreen installations to help on Go </a:t>
            </a:r>
            <a:r>
              <a:rPr lang="en-US" dirty="0"/>
              <a:t>L</a:t>
            </a:r>
            <a:r>
              <a:rPr lang="en-US" dirty="0" smtClean="0"/>
              <a:t>ive </a:t>
            </a:r>
            <a:r>
              <a:rPr lang="en-US" dirty="0"/>
              <a:t>D</a:t>
            </a:r>
            <a:r>
              <a:rPr lang="en-US" dirty="0" smtClean="0"/>
              <a:t>ay.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Did It and Still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038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Have train-the-trainer staff nearby to assist.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Schedule as many staff members as possible to work on Go Live Day.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possible, go live to the public the day after Go Live Day.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staff need to know how to report problems.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problems arise find a workaround until issues can be resolved and communicate the workaround.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Follow up with staff to address concerns.  Do a daily report that goes out to all staff.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Create an alternative way to check out materials to patrons be it in Excel or on paper.  Just the fact that the staff know they can do this relieves a lot of anxiety.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Go Live Day</a:t>
            </a:r>
            <a:endParaRPr lang="en-US" dirty="0"/>
          </a:p>
        </p:txBody>
      </p:sp>
      <p:pic>
        <p:nvPicPr>
          <p:cNvPr id="3074" name="Picture 2" descr="C:\Users\SBrewer\Dropbox\Clipart\Logos\Evergreen_Logo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1"/>
            <a:ext cx="7508290" cy="9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Spell out the consequences.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Sometimes this results in a better employee.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Sometimes this results in a parting of the ways.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Staff Still Refuse to Come On Board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3" y="15240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??????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187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Troy Beckham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troy.beckham@yclibrary.net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803-981-5849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Shasta Brewer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shasta.brewer@yclibrary.net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803-981-5835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would like to contact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fear or dislike of advanced technology or complex devices especially computers.											   	Merriam-Webster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Technophobia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r="16555"/>
          <a:stretch/>
        </p:blipFill>
        <p:spPr bwMode="auto">
          <a:xfrm>
            <a:off x="4948561" y="2667000"/>
            <a:ext cx="3382394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100" dirty="0" smtClean="0"/>
              <a:t>Technophobia is widely recognized as early as 1675 during the start of the Industrial Revolution when a group of weavers destroyed the machines which replaced their jobs.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648200" y="6248401"/>
            <a:ext cx="4038600" cy="381000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n-US" b="0" dirty="0" smtClean="0"/>
              <a:t>Luddites -- 1812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3200" dirty="0"/>
              <a:t>Technophobia </a:t>
            </a:r>
            <a:r>
              <a:rPr lang="en-US" sz="3200" dirty="0" smtClean="0"/>
              <a:t>Is </a:t>
            </a:r>
            <a:r>
              <a:rPr lang="en-US" sz="3200" dirty="0"/>
              <a:t>N</a:t>
            </a:r>
            <a:r>
              <a:rPr lang="en-US" sz="3200" dirty="0" smtClean="0"/>
              <a:t>ot </a:t>
            </a:r>
            <a:r>
              <a:rPr lang="en-US" sz="3200" dirty="0"/>
              <a:t>N</a:t>
            </a:r>
            <a:r>
              <a:rPr lang="en-US" sz="3200" dirty="0" smtClean="0"/>
              <a:t>ew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657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08333" cy="2971800"/>
          </a:xfrm>
        </p:spPr>
        <p:txBody>
          <a:bodyPr/>
          <a:lstStyle/>
          <a:p>
            <a:r>
              <a:rPr lang="en-US" dirty="0" smtClean="0"/>
              <a:t>Studies show that 85 to 90 percent of new employees may be uncomfortable with new technology.</a:t>
            </a:r>
          </a:p>
          <a:p>
            <a:r>
              <a:rPr lang="en-US" dirty="0" smtClean="0"/>
              <a:t>Technophobia is not restricted to age, gender, sex or national origin.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Technophobia Today</a:t>
            </a:r>
            <a:endParaRPr lang="en-US" dirty="0"/>
          </a:p>
        </p:txBody>
      </p:sp>
      <p:pic>
        <p:nvPicPr>
          <p:cNvPr id="2050" name="Picture 2" descr="http://overflow2day.com/wp-content/uploads/2011/04/crowd-of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495992" cy="28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many phobias there is no universal cause for technophobia.  Technophobia may manifest for a variety of reasons that are unique to each individual.  Some of the reasons may include identity theft, fear of losing a job or something that happened in childhood. It may manifest as either a simple annoyance or a serious hindrance.  For some technophobia can only be overcome through therapy.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Technophobia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696200" cy="152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are trainers, not psychologists.  The techniques we will cover are designed to help people overcome their fears not cure them of their phobia.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3074" name="Picture 2" descr="http://www.ramco-training.com/images/training-graph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7785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9299"/>
            <a:ext cx="3733800" cy="22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5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Sweaty palms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Accelerated heart rate</a:t>
            </a:r>
          </a:p>
          <a:p>
            <a:r>
              <a:rPr lang="en-US" dirty="0" smtClean="0"/>
              <a:t>Exhibits anxiety</a:t>
            </a:r>
          </a:p>
          <a:p>
            <a:r>
              <a:rPr lang="en-US" dirty="0" smtClean="0"/>
              <a:t>Thirsty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Trembling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Identifying the Technophobe:</a:t>
            </a:r>
            <a:br>
              <a:rPr lang="en-US" dirty="0" smtClean="0"/>
            </a:br>
            <a:r>
              <a:rPr lang="en-US" b="1" dirty="0" smtClean="0"/>
              <a:t>Physical </a:t>
            </a:r>
            <a:r>
              <a:rPr lang="en-US" dirty="0" smtClean="0"/>
              <a:t>Clues</a:t>
            </a:r>
            <a:endParaRPr lang="en-US" b="1" dirty="0"/>
          </a:p>
        </p:txBody>
      </p:sp>
      <p:pic>
        <p:nvPicPr>
          <p:cNvPr id="4100" name="Picture 4" descr="http://www.wholelifediets.com/wp-content/uploads/2012/01/anxie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6065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Described by co-workers as “Slow to change.”</a:t>
            </a:r>
          </a:p>
          <a:p>
            <a:r>
              <a:rPr lang="en-US" dirty="0" smtClean="0"/>
              <a:t>Unwilling to accept new responsibilities.</a:t>
            </a:r>
          </a:p>
          <a:p>
            <a:r>
              <a:rPr lang="en-US" dirty="0" smtClean="0"/>
              <a:t>Unwilling to attend training classes or always has an excuse to not attend class.</a:t>
            </a:r>
          </a:p>
          <a:p>
            <a:r>
              <a:rPr lang="en-US" dirty="0" smtClean="0"/>
              <a:t>Body posture.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4" y="274638"/>
            <a:ext cx="7667625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Identifying the Technophobe:</a:t>
            </a:r>
            <a:br>
              <a:rPr lang="en-US" sz="3600" dirty="0" smtClean="0"/>
            </a:br>
            <a:r>
              <a:rPr lang="en-US" sz="3600" b="1" dirty="0" smtClean="0"/>
              <a:t>Non-physical Clues</a:t>
            </a:r>
            <a:endParaRPr lang="en-US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58" y="3657600"/>
            <a:ext cx="1649281" cy="21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atschool.eduweb.co.uk/trinity/gifs/fearch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3982983" cy="18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1435</TotalTime>
  <Words>583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What to do When a Green Tree Scares Your Staff:  Coping with Technophobia &amp; Change</vt:lpstr>
      <vt:lpstr>Presenters</vt:lpstr>
      <vt:lpstr>Technophobia</vt:lpstr>
      <vt:lpstr>Technophobia Is Not New </vt:lpstr>
      <vt:lpstr>Technophobia Today</vt:lpstr>
      <vt:lpstr>Causes of Technophobia</vt:lpstr>
      <vt:lpstr>Disclaimer</vt:lpstr>
      <vt:lpstr>Identifying the Technophobe: Physical Clues</vt:lpstr>
      <vt:lpstr>Identifying the Technophobe: Non-physical Clues</vt:lpstr>
      <vt:lpstr>Identifying the Technophobe: Verbal Clues</vt:lpstr>
      <vt:lpstr>Overcoming Technophobia</vt:lpstr>
      <vt:lpstr> Good Training Practices</vt:lpstr>
      <vt:lpstr>Speak a Common Language</vt:lpstr>
      <vt:lpstr>Tag Team Teaching</vt:lpstr>
      <vt:lpstr>More Good Training Practices</vt:lpstr>
      <vt:lpstr>And A Few More….</vt:lpstr>
      <vt:lpstr>When Training on Evergreen</vt:lpstr>
      <vt:lpstr>After the Class is Over</vt:lpstr>
      <vt:lpstr>Managers </vt:lpstr>
      <vt:lpstr>How We Did It and Still Do It</vt:lpstr>
      <vt:lpstr>Go Live Day</vt:lpstr>
      <vt:lpstr>What if the Staff Still Refuse to Come On Board</vt:lpstr>
      <vt:lpstr>??????</vt:lpstr>
      <vt:lpstr>If you would like to 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When a Green Tree Scares Your Staff: Coping with Technophobia &amp; Change</dc:title>
  <dc:creator>Shasta Brewer</dc:creator>
  <cp:lastModifiedBy>Troy S. Beckham</cp:lastModifiedBy>
  <cp:revision>94</cp:revision>
  <dcterms:created xsi:type="dcterms:W3CDTF">2012-04-11T20:32:09Z</dcterms:created>
  <dcterms:modified xsi:type="dcterms:W3CDTF">2012-04-23T22:03:44Z</dcterms:modified>
</cp:coreProperties>
</file>