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92" r:id="rId4"/>
    <p:sldId id="294" r:id="rId5"/>
    <p:sldId id="295" r:id="rId6"/>
    <p:sldId id="296" r:id="rId7"/>
    <p:sldId id="297" r:id="rId8"/>
    <p:sldId id="301" r:id="rId9"/>
    <p:sldId id="300" r:id="rId10"/>
    <p:sldId id="275" r:id="rId11"/>
    <p:sldId id="302" r:id="rId12"/>
    <p:sldId id="303" r:id="rId13"/>
    <p:sldId id="278" r:id="rId14"/>
    <p:sldId id="304" r:id="rId15"/>
    <p:sldId id="261" r:id="rId16"/>
    <p:sldId id="305" r:id="rId17"/>
    <p:sldId id="262" r:id="rId18"/>
    <p:sldId id="263" r:id="rId19"/>
    <p:sldId id="265" r:id="rId20"/>
    <p:sldId id="272" r:id="rId21"/>
    <p:sldId id="306" r:id="rId22"/>
    <p:sldId id="307" r:id="rId23"/>
    <p:sldId id="308" r:id="rId24"/>
    <p:sldId id="312" r:id="rId25"/>
    <p:sldId id="267" r:id="rId26"/>
    <p:sldId id="317" r:id="rId27"/>
    <p:sldId id="270" r:id="rId28"/>
    <p:sldId id="269" r:id="rId29"/>
    <p:sldId id="273" r:id="rId30"/>
    <p:sldId id="274" r:id="rId31"/>
    <p:sldId id="282" r:id="rId32"/>
    <p:sldId id="283" r:id="rId33"/>
    <p:sldId id="290" r:id="rId34"/>
    <p:sldId id="313" r:id="rId35"/>
    <p:sldId id="314" r:id="rId36"/>
    <p:sldId id="281" r:id="rId37"/>
    <p:sldId id="284" r:id="rId38"/>
    <p:sldId id="285" r:id="rId39"/>
    <p:sldId id="286" r:id="rId40"/>
    <p:sldId id="287" r:id="rId41"/>
    <p:sldId id="288" r:id="rId42"/>
    <p:sldId id="315" r:id="rId43"/>
    <p:sldId id="316" r:id="rId44"/>
    <p:sldId id="291"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32" autoAdjust="0"/>
    <p:restoredTop sz="94660"/>
  </p:normalViewPr>
  <p:slideViewPr>
    <p:cSldViewPr>
      <p:cViewPr>
        <p:scale>
          <a:sx n="120" d="100"/>
          <a:sy n="120" d="100"/>
        </p:scale>
        <p:origin x="-744"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autoTitleDeleted val="1"/>
    <c:view3D>
      <c:perspective val="30"/>
    </c:view3D>
    <c:plotArea>
      <c:layout>
        <c:manualLayout>
          <c:layoutTarget val="inner"/>
          <c:xMode val="edge"/>
          <c:yMode val="edge"/>
          <c:x val="8.7666666666666671E-2"/>
          <c:y val="5.2674897119341563E-2"/>
          <c:w val="0.88426315789473686"/>
          <c:h val="0.86018106995884769"/>
        </c:manualLayout>
      </c:layout>
      <c:line3DChart>
        <c:grouping val="standard"/>
        <c:ser>
          <c:idx val="0"/>
          <c:order val="0"/>
          <c:cat>
            <c:strRef>
              <c:f>Sheet1!$F$23:$F$25</c:f>
              <c:strCache>
                <c:ptCount val="3"/>
                <c:pt idx="0">
                  <c:v>Wave 1</c:v>
                </c:pt>
                <c:pt idx="1">
                  <c:v>Wave 2</c:v>
                </c:pt>
                <c:pt idx="2">
                  <c:v>Wave 3</c:v>
                </c:pt>
              </c:strCache>
            </c:strRef>
          </c:cat>
          <c:val>
            <c:numRef>
              <c:f>Sheet1!$G$23:$G$25</c:f>
              <c:numCache>
                <c:formatCode>General</c:formatCode>
                <c:ptCount val="3"/>
                <c:pt idx="0">
                  <c:v>670000</c:v>
                </c:pt>
                <c:pt idx="1">
                  <c:v>1265000</c:v>
                </c:pt>
                <c:pt idx="2">
                  <c:v>2065000</c:v>
                </c:pt>
              </c:numCache>
            </c:numRef>
          </c:val>
        </c:ser>
        <c:axId val="107818368"/>
        <c:axId val="108803200"/>
        <c:axId val="93571712"/>
      </c:line3DChart>
      <c:catAx>
        <c:axId val="107818368"/>
        <c:scaling>
          <c:orientation val="minMax"/>
        </c:scaling>
        <c:axPos val="b"/>
        <c:tickLblPos val="nextTo"/>
        <c:crossAx val="108803200"/>
        <c:crosses val="autoZero"/>
        <c:auto val="1"/>
        <c:lblAlgn val="ctr"/>
        <c:lblOffset val="100"/>
      </c:catAx>
      <c:valAx>
        <c:axId val="108803200"/>
        <c:scaling>
          <c:orientation val="minMax"/>
        </c:scaling>
        <c:axPos val="l"/>
        <c:majorGridlines/>
        <c:numFmt formatCode="General" sourceLinked="1"/>
        <c:tickLblPos val="nextTo"/>
        <c:crossAx val="107818368"/>
        <c:crosses val="autoZero"/>
        <c:crossBetween val="between"/>
      </c:valAx>
      <c:serAx>
        <c:axId val="93571712"/>
        <c:scaling>
          <c:orientation val="minMax"/>
        </c:scaling>
        <c:delete val="1"/>
        <c:axPos val="b"/>
        <c:tickLblPos val="none"/>
        <c:crossAx val="108803200"/>
        <c:crosses val="autoZero"/>
      </c:serAx>
    </c:plotArea>
    <c:plotVisOnly val="1"/>
  </c:chart>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7A786E01-6DE9-4E1C-8564-53603836D373}" type="slidenum">
              <a:rPr lang="en-US" smtClean="0"/>
              <a:pPr/>
              <a:t>‹#›</a:t>
            </a:fld>
            <a:endParaRPr lang="en-US"/>
          </a:p>
        </p:txBody>
      </p:sp>
      <p:sp>
        <p:nvSpPr>
          <p:cNvPr id="4" name="Date Placeholder 3"/>
          <p:cNvSpPr>
            <a:spLocks noGrp="1"/>
          </p:cNvSpPr>
          <p:nvPr>
            <p:ph type="dt" sz="half" idx="11"/>
          </p:nvPr>
        </p:nvSpPr>
        <p:spPr/>
        <p:txBody>
          <a:bodyPr/>
          <a:lstStyle/>
          <a:p>
            <a:fld id="{214132CD-9052-4D77-A209-9275FD2D222E}" type="datetimeFigureOut">
              <a:rPr lang="en-US" smtClean="0"/>
              <a:pPr/>
              <a:t>3/31/2011</a:t>
            </a:fld>
            <a:endParaRPr lang="en-US"/>
          </a:p>
        </p:txBody>
      </p:sp>
      <p:sp>
        <p:nvSpPr>
          <p:cNvPr id="5" name="Footer Placeholder 4"/>
          <p:cNvSpPr>
            <a:spLocks noGrp="1"/>
          </p:cNvSpPr>
          <p:nvPr>
            <p:ph type="ftr" sz="quarter" idx="12"/>
          </p:nvPr>
        </p:nvSpPr>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152400"/>
            <a:ext cx="7162800" cy="762000"/>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228600" y="1219200"/>
            <a:ext cx="8686800" cy="38862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304800" y="5867400"/>
            <a:ext cx="2895600" cy="365125"/>
          </a:xfrm>
          <a:prstGeom prst="rect">
            <a:avLst/>
          </a:prstGeom>
        </p:spPr>
        <p:txBody>
          <a:bodyPr/>
          <a:lstStyle/>
          <a:p>
            <a:fld id="{214132CD-9052-4D77-A209-9275FD2D222E}" type="datetimeFigureOut">
              <a:rPr lang="en-US" smtClean="0"/>
              <a:pPr/>
              <a:t>3/31/2011</a:t>
            </a:fld>
            <a:endParaRPr lang="en-US"/>
          </a:p>
        </p:txBody>
      </p:sp>
      <p:sp>
        <p:nvSpPr>
          <p:cNvPr id="5" name="Footer Placeholder 4"/>
          <p:cNvSpPr>
            <a:spLocks noGrp="1"/>
          </p:cNvSpPr>
          <p:nvPr>
            <p:ph type="ftr" sz="quarter" idx="11"/>
          </p:nvPr>
        </p:nvSpPr>
        <p:spPr>
          <a:xfrm>
            <a:off x="304800" y="624840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A786E01-6DE9-4E1C-8564-53603836D37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143000"/>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782762"/>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143000"/>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8200" y="1817687"/>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304800" y="5867400"/>
            <a:ext cx="2895600" cy="365125"/>
          </a:xfrm>
          <a:prstGeom prst="rect">
            <a:avLst/>
          </a:prstGeom>
        </p:spPr>
        <p:txBody>
          <a:bodyPr/>
          <a:lstStyle/>
          <a:p>
            <a:fld id="{214132CD-9052-4D77-A209-9275FD2D222E}" type="datetimeFigureOut">
              <a:rPr lang="en-US" smtClean="0"/>
              <a:pPr/>
              <a:t>3/31/2011</a:t>
            </a:fld>
            <a:endParaRPr lang="en-US"/>
          </a:p>
        </p:txBody>
      </p:sp>
      <p:sp>
        <p:nvSpPr>
          <p:cNvPr id="8" name="Footer Placeholder 7"/>
          <p:cNvSpPr>
            <a:spLocks noGrp="1"/>
          </p:cNvSpPr>
          <p:nvPr>
            <p:ph type="ftr" sz="quarter" idx="11"/>
          </p:nvPr>
        </p:nvSpPr>
        <p:spPr>
          <a:xfrm>
            <a:off x="304800" y="624840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7A786E01-6DE9-4E1C-8564-53603836D37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19400" y="1524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828800" y="1066800"/>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a:xfrm>
            <a:off x="304800" y="5867400"/>
            <a:ext cx="2895600" cy="365125"/>
          </a:xfrm>
          <a:prstGeom prst="rect">
            <a:avLst/>
          </a:prstGeom>
        </p:spPr>
        <p:txBody>
          <a:bodyPr/>
          <a:lstStyle/>
          <a:p>
            <a:fld id="{214132CD-9052-4D77-A209-9275FD2D222E}" type="datetimeFigureOut">
              <a:rPr lang="en-US" smtClean="0"/>
              <a:pPr/>
              <a:t>3/31/2011</a:t>
            </a:fld>
            <a:endParaRPr lang="en-US"/>
          </a:p>
        </p:txBody>
      </p:sp>
      <p:sp>
        <p:nvSpPr>
          <p:cNvPr id="6" name="Footer Placeholder 5"/>
          <p:cNvSpPr>
            <a:spLocks noGrp="1"/>
          </p:cNvSpPr>
          <p:nvPr>
            <p:ph type="ftr" sz="quarter" idx="11"/>
          </p:nvPr>
        </p:nvSpPr>
        <p:spPr>
          <a:xfrm>
            <a:off x="304800" y="624840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7A786E01-6DE9-4E1C-8564-53603836D37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0" y="304800"/>
            <a:ext cx="2895600" cy="365125"/>
          </a:xfrm>
          <a:prstGeom prst="rect">
            <a:avLst/>
          </a:prstGeom>
        </p:spPr>
        <p:txBody>
          <a:bodyPr/>
          <a:lstStyle/>
          <a:p>
            <a:fld id="{214132CD-9052-4D77-A209-9275FD2D222E}" type="datetimeFigureOut">
              <a:rPr lang="en-US" smtClean="0"/>
              <a:pPr/>
              <a:t>3/31/2011</a:t>
            </a:fld>
            <a:endParaRPr lang="en-US"/>
          </a:p>
        </p:txBody>
      </p:sp>
      <p:sp>
        <p:nvSpPr>
          <p:cNvPr id="3" name="Footer Placeholder 2"/>
          <p:cNvSpPr>
            <a:spLocks noGrp="1"/>
          </p:cNvSpPr>
          <p:nvPr>
            <p:ph type="ftr" sz="quarter" idx="11"/>
          </p:nvPr>
        </p:nvSpPr>
        <p:spPr>
          <a:xfrm>
            <a:off x="6096000" y="83820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7A786E01-6DE9-4E1C-8564-53603836D37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print"/>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3400" y="1828800"/>
            <a:ext cx="8077200" cy="9445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786E01-6DE9-4E1C-8564-53603836D373}" type="slidenum">
              <a:rPr lang="en-US" smtClean="0"/>
              <a:pPr/>
              <a:t>‹#›</a:t>
            </a:fld>
            <a:endParaRPr lang="en-US"/>
          </a:p>
        </p:txBody>
      </p:sp>
      <p:sp>
        <p:nvSpPr>
          <p:cNvPr id="7" name="Date Placeholder 3"/>
          <p:cNvSpPr>
            <a:spLocks noGrp="1"/>
          </p:cNvSpPr>
          <p:nvPr>
            <p:ph type="dt" sz="half" idx="2"/>
          </p:nvPr>
        </p:nvSpPr>
        <p:spPr>
          <a:xfrm>
            <a:off x="6096000" y="228600"/>
            <a:ext cx="2895600" cy="365125"/>
          </a:xfrm>
          <a:prstGeom prst="rect">
            <a:avLst/>
          </a:prstGeom>
        </p:spPr>
        <p:txBody>
          <a:bodyPr/>
          <a:lstStyle/>
          <a:p>
            <a:fld id="{214132CD-9052-4D77-A209-9275FD2D222E}" type="datetimeFigureOut">
              <a:rPr lang="en-US" smtClean="0"/>
              <a:pPr/>
              <a:t>3/31/2011</a:t>
            </a:fld>
            <a:endParaRPr lang="en-US"/>
          </a:p>
        </p:txBody>
      </p:sp>
      <p:sp>
        <p:nvSpPr>
          <p:cNvPr id="8" name="Footer Placeholder 4"/>
          <p:cNvSpPr>
            <a:spLocks noGrp="1"/>
          </p:cNvSpPr>
          <p:nvPr>
            <p:ph type="ftr" sz="quarter" idx="3"/>
          </p:nvPr>
        </p:nvSpPr>
        <p:spPr>
          <a:xfrm>
            <a:off x="6096000" y="762000"/>
            <a:ext cx="2895600" cy="365125"/>
          </a:xfrm>
          <a:prstGeom prst="rect">
            <a:avLst/>
          </a:prstGeom>
        </p:spPr>
        <p:txBody>
          <a:bodyPr/>
          <a:lstStyle/>
          <a:p>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381000" y="1981200"/>
            <a:ext cx="8077200" cy="838200"/>
          </a:xfrm>
          <a:effectLst>
            <a:outerShdw blurRad="50800" dist="38100" dir="2700000" algn="tl" rotWithShape="0">
              <a:prstClr val="black">
                <a:alpha val="40000"/>
              </a:prstClr>
            </a:outerShdw>
          </a:effectLst>
        </p:spPr>
        <p:txBody>
          <a:bodyPr>
            <a:normAutofit fontScale="90000"/>
          </a:bodyPr>
          <a:lstStyle/>
          <a:p>
            <a:r>
              <a:rPr lang="en-US" dirty="0" smtClean="0"/>
              <a:t>10% Wrong, 90% Done</a:t>
            </a:r>
            <a:br>
              <a:rPr lang="en-US" dirty="0" smtClean="0"/>
            </a:br>
            <a:endParaRPr lang="en-US" dirty="0"/>
          </a:p>
        </p:txBody>
      </p:sp>
      <p:sp>
        <p:nvSpPr>
          <p:cNvPr id="5" name="TextBox 4"/>
          <p:cNvSpPr txBox="1"/>
          <p:nvPr/>
        </p:nvSpPr>
        <p:spPr>
          <a:xfrm>
            <a:off x="3048000" y="457200"/>
            <a:ext cx="2819400" cy="1754326"/>
          </a:xfrm>
          <a:prstGeom prst="rect">
            <a:avLst/>
          </a:prstGeom>
          <a:noFill/>
        </p:spPr>
        <p:txBody>
          <a:bodyPr wrap="square" rtlCol="0">
            <a:spAutoFit/>
          </a:bodyPr>
          <a:lstStyle/>
          <a:p>
            <a:r>
              <a:rPr lang="en-US" dirty="0" smtClean="0">
                <a:solidFill>
                  <a:schemeClr val="tx1">
                    <a:lumMod val="75000"/>
                    <a:lumOff val="25000"/>
                  </a:schemeClr>
                </a:solidFill>
              </a:rPr>
              <a:t>Rogan Hamby</a:t>
            </a:r>
          </a:p>
          <a:p>
            <a:r>
              <a:rPr lang="en-US" dirty="0" smtClean="0">
                <a:solidFill>
                  <a:schemeClr val="tx1">
                    <a:lumMod val="75000"/>
                    <a:lumOff val="25000"/>
                  </a:schemeClr>
                </a:solidFill>
              </a:rPr>
              <a:t>South Carolina State Library</a:t>
            </a:r>
          </a:p>
          <a:p>
            <a:r>
              <a:rPr lang="en-US" dirty="0" smtClean="0">
                <a:solidFill>
                  <a:schemeClr val="tx1">
                    <a:lumMod val="75000"/>
                    <a:lumOff val="25000"/>
                  </a:schemeClr>
                </a:solidFill>
              </a:rPr>
              <a:t>rhamby@statelibrary.sc.gov</a:t>
            </a:r>
          </a:p>
          <a:p>
            <a:endParaRPr lang="en-US" dirty="0" smtClean="0">
              <a:solidFill>
                <a:schemeClr val="tx1">
                  <a:lumMod val="75000"/>
                  <a:lumOff val="25000"/>
                </a:schemeClr>
              </a:solidFill>
            </a:endParaRPr>
          </a:p>
          <a:p>
            <a:endParaRPr lang="en-US" dirty="0" smtClean="0">
              <a:solidFill>
                <a:schemeClr val="tx1">
                  <a:lumMod val="75000"/>
                  <a:lumOff val="25000"/>
                </a:schemeClr>
              </a:solidFill>
            </a:endParaRPr>
          </a:p>
          <a:p>
            <a:endParaRPr lang="en-US" dirty="0" smtClean="0">
              <a:solidFill>
                <a:schemeClr val="tx1">
                  <a:lumMod val="75000"/>
                  <a:lumOff val="25000"/>
                </a:schemeClr>
              </a:solidFill>
            </a:endParaRPr>
          </a:p>
        </p:txBody>
      </p:sp>
      <p:sp>
        <p:nvSpPr>
          <p:cNvPr id="6" name="TextBox 5"/>
          <p:cNvSpPr txBox="1"/>
          <p:nvPr/>
        </p:nvSpPr>
        <p:spPr>
          <a:xfrm>
            <a:off x="5943600" y="457200"/>
            <a:ext cx="3200400" cy="1200329"/>
          </a:xfrm>
          <a:prstGeom prst="rect">
            <a:avLst/>
          </a:prstGeom>
          <a:noFill/>
        </p:spPr>
        <p:txBody>
          <a:bodyPr wrap="square" rtlCol="0">
            <a:spAutoFit/>
          </a:bodyPr>
          <a:lstStyle/>
          <a:p>
            <a:r>
              <a:rPr lang="en-US" dirty="0" smtClean="0">
                <a:solidFill>
                  <a:schemeClr val="tx1">
                    <a:lumMod val="75000"/>
                    <a:lumOff val="25000"/>
                  </a:schemeClr>
                </a:solidFill>
              </a:rPr>
              <a:t>Shasta Brewer </a:t>
            </a:r>
          </a:p>
          <a:p>
            <a:r>
              <a:rPr lang="en-US" dirty="0" smtClean="0">
                <a:solidFill>
                  <a:schemeClr val="tx1">
                    <a:lumMod val="75000"/>
                    <a:lumOff val="25000"/>
                  </a:schemeClr>
                </a:solidFill>
              </a:rPr>
              <a:t>York County Library </a:t>
            </a:r>
          </a:p>
          <a:p>
            <a:r>
              <a:rPr lang="en-US" dirty="0" smtClean="0">
                <a:solidFill>
                  <a:schemeClr val="tx1">
                    <a:lumMod val="75000"/>
                    <a:lumOff val="25000"/>
                  </a:schemeClr>
                </a:solidFill>
              </a:rPr>
              <a:t>Shasta.brewer@yclibrary.net</a:t>
            </a:r>
          </a:p>
          <a:p>
            <a:endParaRPr lang="en-US" dirty="0" smtClean="0">
              <a:solidFill>
                <a:schemeClr val="tx1">
                  <a:lumMod val="75000"/>
                  <a:lumOff val="25000"/>
                </a:schemeClr>
              </a:solidFill>
            </a:endParaRPr>
          </a:p>
        </p:txBody>
      </p:sp>
      <p:sp>
        <p:nvSpPr>
          <p:cNvPr id="8" name="Title 3"/>
          <p:cNvSpPr txBox="1">
            <a:spLocks/>
          </p:cNvSpPr>
          <p:nvPr/>
        </p:nvSpPr>
        <p:spPr>
          <a:xfrm>
            <a:off x="533400" y="2590800"/>
            <a:ext cx="8077200" cy="762000"/>
          </a:xfrm>
          <a:prstGeom prst="rect">
            <a:avLst/>
          </a:prstGeom>
          <a:effectLst>
            <a:outerShdw blurRad="50800" dist="38100" dir="2700000" algn="tl" rotWithShape="0">
              <a:prstClr val="black">
                <a:alpha val="40000"/>
              </a:prstClr>
            </a:outerShdw>
          </a:effectLst>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mj-lt"/>
                <a:ea typeface="+mj-ea"/>
                <a:cs typeface="+mj-cs"/>
              </a:rPr>
              <a:t>A practical approach to bibliographic de-duplication.</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
            </a:r>
            <a:br>
              <a:rPr kumimoji="0" lang="en-US" sz="4400" b="0" i="0" u="none" strike="noStrike" kern="1200" cap="none" spc="0" normalizeH="0" baseline="0" noProof="0" dirty="0" smtClean="0">
                <a:ln>
                  <a:noFill/>
                </a:ln>
                <a:solidFill>
                  <a:schemeClr val="tx1"/>
                </a:solidFill>
                <a:effectLst/>
                <a:uLnTx/>
                <a:uFillTx/>
                <a:latin typeface="+mj-lt"/>
                <a:ea typeface="+mj-ea"/>
                <a:cs typeface="+mj-cs"/>
              </a:rPr>
            </a:b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effectLst>
            <a:outerShdw blurRad="50800" dist="38100" dir="2700000" algn="tl" rotWithShape="0">
              <a:prstClr val="black">
                <a:alpha val="40000"/>
              </a:prstClr>
            </a:outerShdw>
          </a:effectLst>
        </p:spPr>
        <p:txBody>
          <a:bodyPr/>
          <a:lstStyle/>
          <a:p>
            <a:r>
              <a:rPr lang="en-US" dirty="0" smtClean="0"/>
              <a:t>Time for the Cleaning Gloves</a:t>
            </a:r>
            <a:endParaRPr lang="en-US" dirty="0"/>
          </a:p>
        </p:txBody>
      </p:sp>
      <p:sp>
        <p:nvSpPr>
          <p:cNvPr id="3" name="Subtitle 2"/>
          <p:cNvSpPr>
            <a:spLocks noGrp="1"/>
          </p:cNvSpPr>
          <p:nvPr>
            <p:ph type="subTitle" idx="1"/>
          </p:nvPr>
        </p:nvSpPr>
        <p:spPr>
          <a:xfrm>
            <a:off x="228600" y="1447800"/>
            <a:ext cx="8686800" cy="3200400"/>
          </a:xfrm>
        </p:spPr>
        <p:txBody>
          <a:bodyPr/>
          <a:lstStyle/>
          <a:p>
            <a:r>
              <a:rPr lang="en-US" dirty="0" smtClean="0">
                <a:solidFill>
                  <a:schemeClr val="tx1"/>
                </a:solidFill>
              </a:rPr>
              <a:t>In March 2009 we began discussing the issue with ESI</a:t>
            </a:r>
            <a:r>
              <a:rPr lang="en-US" dirty="0" smtClean="0">
                <a:solidFill>
                  <a:schemeClr val="tx1"/>
                </a:solidFill>
              </a:rPr>
              <a:t>. </a:t>
            </a:r>
            <a:r>
              <a:rPr lang="en-US" dirty="0" smtClean="0">
                <a:solidFill>
                  <a:schemeClr val="tx1"/>
                </a:solidFill>
              </a:rPr>
              <a:t>The low merging rate was due to the very precise and conservative </a:t>
            </a:r>
            <a:r>
              <a:rPr lang="en-US" dirty="0" smtClean="0">
                <a:solidFill>
                  <a:schemeClr val="tx1"/>
                </a:solidFill>
              </a:rPr>
              <a:t>finger printing </a:t>
            </a:r>
            <a:r>
              <a:rPr lang="en-US" dirty="0" smtClean="0">
                <a:solidFill>
                  <a:schemeClr val="tx1"/>
                </a:solidFill>
              </a:rPr>
              <a:t>of the </a:t>
            </a:r>
            <a:r>
              <a:rPr lang="en-US" dirty="0" err="1" smtClean="0">
                <a:solidFill>
                  <a:schemeClr val="tx1"/>
                </a:solidFill>
              </a:rPr>
              <a:t>deduping</a:t>
            </a:r>
            <a:r>
              <a:rPr lang="en-US" dirty="0" smtClean="0">
                <a:solidFill>
                  <a:schemeClr val="tx1"/>
                </a:solidFill>
              </a:rPr>
              <a:t> process</a:t>
            </a:r>
            <a:r>
              <a:rPr lang="en-US" dirty="0" smtClean="0">
                <a:solidFill>
                  <a:schemeClr val="tx1"/>
                </a:solidFill>
              </a:rPr>
              <a:t>.</a:t>
            </a:r>
          </a:p>
          <a:p>
            <a:r>
              <a:rPr lang="en-US" dirty="0" smtClean="0">
                <a:solidFill>
                  <a:schemeClr val="tx1"/>
                </a:solidFill>
              </a:rPr>
              <a:t>  </a:t>
            </a:r>
            <a:r>
              <a:rPr lang="en-US" dirty="0" smtClean="0">
                <a:solidFill>
                  <a:schemeClr val="tx1"/>
                </a:solidFill>
              </a:rPr>
              <a:t>In true open source spirit we decided to roll our own solution and start cleaning up the database.</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Finger Printing </a:t>
            </a:r>
            <a:endParaRPr lang="en-US" dirty="0"/>
          </a:p>
        </p:txBody>
      </p:sp>
      <p:sp>
        <p:nvSpPr>
          <p:cNvPr id="3" name="Subtitle 2"/>
          <p:cNvSpPr>
            <a:spLocks noGrp="1"/>
          </p:cNvSpPr>
          <p:nvPr>
            <p:ph type="subTitle" idx="1"/>
          </p:nvPr>
        </p:nvSpPr>
        <p:spPr>
          <a:xfrm>
            <a:off x="2438400" y="1524000"/>
            <a:ext cx="5867400" cy="3886200"/>
          </a:xfrm>
        </p:spPr>
        <p:txBody>
          <a:bodyPr/>
          <a:lstStyle/>
          <a:p>
            <a:r>
              <a:rPr lang="en-US" dirty="0" smtClean="0">
                <a:solidFill>
                  <a:schemeClr val="tx1"/>
                </a:solidFill>
              </a:rPr>
              <a:t>Finger printing is identifying a unique MARC record by its properties. </a:t>
            </a:r>
            <a:endParaRPr lang="en-US" dirty="0">
              <a:solidFill>
                <a:schemeClr val="tx1"/>
              </a:solidFill>
            </a:endParaRPr>
          </a:p>
        </p:txBody>
      </p:sp>
      <p:pic>
        <p:nvPicPr>
          <p:cNvPr id="37890" name="Picture 2" descr="http://www.police.oakland.edu/upload/images/Police/fingerprint_8yy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838200" y="1828800"/>
            <a:ext cx="3406226" cy="398145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a:xfrm>
            <a:off x="3581400" y="2133600"/>
            <a:ext cx="5181600" cy="2362200"/>
          </a:xfrm>
        </p:spPr>
        <p:txBody>
          <a:bodyPr/>
          <a:lstStyle/>
          <a:p>
            <a:r>
              <a:rPr lang="en-US" dirty="0" smtClean="0">
                <a:solidFill>
                  <a:schemeClr val="tx1"/>
                </a:solidFill>
              </a:rPr>
              <a:t>As finger printing identifies unique records it was of limited use since our records came from many sources.</a:t>
            </a:r>
            <a:endParaRPr lang="en-US" dirty="0">
              <a:solidFill>
                <a:schemeClr val="tx1"/>
              </a:solidFill>
            </a:endParaRPr>
          </a:p>
        </p:txBody>
      </p:sp>
      <p:pic>
        <p:nvPicPr>
          <p:cNvPr id="36866" name="Picture 2" descr="http://www.floridacriminallawyerblog.com/Fingerprint%20in%20criminal%20case.jpg"/>
          <p:cNvPicPr>
            <a:picLocks noChangeAspect="1" noChangeArrowheads="1"/>
          </p:cNvPicPr>
          <p:nvPr/>
        </p:nvPicPr>
        <p:blipFill>
          <a:blip r:embed="rId2" cstate="print"/>
          <a:srcRect/>
          <a:stretch>
            <a:fillRect/>
          </a:stretch>
        </p:blipFill>
        <p:spPr bwMode="auto">
          <a:xfrm>
            <a:off x="304800" y="1828800"/>
            <a:ext cx="2857500" cy="28575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effectLst>
            <a:outerShdw blurRad="50800" dist="38100" dir="2700000" algn="tl" rotWithShape="0">
              <a:prstClr val="black">
                <a:alpha val="40000"/>
              </a:prstClr>
            </a:outerShdw>
          </a:effectLst>
        </p:spPr>
        <p:txBody>
          <a:bodyPr/>
          <a:lstStyle/>
          <a:p>
            <a:r>
              <a:rPr lang="en-US" dirty="0" smtClean="0"/>
              <a:t>A Disclaimer</a:t>
            </a:r>
            <a:endParaRPr lang="en-US" dirty="0"/>
          </a:p>
        </p:txBody>
      </p:sp>
      <p:sp>
        <p:nvSpPr>
          <p:cNvPr id="3" name="Subtitle 2"/>
          <p:cNvSpPr>
            <a:spLocks noGrp="1"/>
          </p:cNvSpPr>
          <p:nvPr>
            <p:ph type="subTitle" idx="1"/>
          </p:nvPr>
        </p:nvSpPr>
        <p:spPr>
          <a:xfrm>
            <a:off x="228600" y="1371600"/>
            <a:ext cx="8686800" cy="3886200"/>
          </a:xfrm>
        </p:spPr>
        <p:txBody>
          <a:bodyPr/>
          <a:lstStyle/>
          <a:p>
            <a:r>
              <a:rPr lang="en-US" dirty="0" smtClean="0">
                <a:solidFill>
                  <a:schemeClr val="tx1"/>
                </a:solidFill>
              </a:rPr>
              <a:t>The initial </a:t>
            </a:r>
            <a:r>
              <a:rPr lang="en-US" dirty="0" err="1" smtClean="0">
                <a:solidFill>
                  <a:schemeClr val="tx1"/>
                </a:solidFill>
              </a:rPr>
              <a:t>deduping</a:t>
            </a:r>
            <a:r>
              <a:rPr lang="en-US" dirty="0" smtClean="0">
                <a:solidFill>
                  <a:schemeClr val="tx1"/>
                </a:solidFill>
              </a:rPr>
              <a:t>, as designed, was very accurate.  It emphasized avoiding imprecise matches. </a:t>
            </a:r>
            <a:endParaRPr lang="en-US" dirty="0" smtClean="0">
              <a:solidFill>
                <a:schemeClr val="tx1"/>
              </a:solidFill>
            </a:endParaRPr>
          </a:p>
          <a:p>
            <a:endParaRPr lang="en-US" dirty="0" smtClean="0">
              <a:solidFill>
                <a:schemeClr val="tx1"/>
              </a:solidFill>
            </a:endParaRPr>
          </a:p>
          <a:p>
            <a:r>
              <a:rPr lang="en-US" dirty="0" smtClean="0">
                <a:solidFill>
                  <a:schemeClr val="tx1"/>
                </a:solidFill>
              </a:rPr>
              <a:t>We </a:t>
            </a:r>
            <a:r>
              <a:rPr lang="en-US" dirty="0" smtClean="0">
                <a:solidFill>
                  <a:schemeClr val="tx1"/>
                </a:solidFill>
              </a:rPr>
              <a:t>decided that we had different priorities and were willing to make compromises.</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MARC Crimes Unit</a:t>
            </a:r>
            <a:endParaRPr lang="en-US" dirty="0"/>
          </a:p>
        </p:txBody>
      </p:sp>
      <p:sp>
        <p:nvSpPr>
          <p:cNvPr id="3" name="Subtitle 2"/>
          <p:cNvSpPr>
            <a:spLocks noGrp="1"/>
          </p:cNvSpPr>
          <p:nvPr>
            <p:ph type="subTitle" idx="1"/>
          </p:nvPr>
        </p:nvSpPr>
        <p:spPr>
          <a:xfrm>
            <a:off x="381000" y="3352800"/>
            <a:ext cx="8686800" cy="1981200"/>
          </a:xfrm>
        </p:spPr>
        <p:txBody>
          <a:bodyPr/>
          <a:lstStyle/>
          <a:p>
            <a:r>
              <a:rPr lang="en-US" dirty="0" smtClean="0">
                <a:solidFill>
                  <a:schemeClr val="tx1"/>
                </a:solidFill>
              </a:rPr>
              <a:t>We </a:t>
            </a:r>
            <a:r>
              <a:rPr lang="en-US" dirty="0" smtClean="0">
                <a:solidFill>
                  <a:schemeClr val="tx1"/>
                </a:solidFill>
              </a:rPr>
              <a:t>decided to go </a:t>
            </a:r>
            <a:r>
              <a:rPr lang="en-US" dirty="0" smtClean="0">
                <a:solidFill>
                  <a:schemeClr val="tx1"/>
                </a:solidFill>
              </a:rPr>
              <a:t>past finger printing and </a:t>
            </a:r>
            <a:r>
              <a:rPr lang="en-US" dirty="0" smtClean="0">
                <a:solidFill>
                  <a:schemeClr val="tx1"/>
                </a:solidFill>
              </a:rPr>
              <a:t>build profiles </a:t>
            </a:r>
            <a:r>
              <a:rPr lang="en-US" dirty="0" smtClean="0">
                <a:solidFill>
                  <a:schemeClr val="tx1"/>
                </a:solidFill>
              </a:rPr>
              <a:t>based on broad MARC attributes. </a:t>
            </a:r>
            <a:endParaRPr lang="en-US" dirty="0">
              <a:solidFill>
                <a:schemeClr val="tx1"/>
              </a:solidFill>
            </a:endParaRPr>
          </a:p>
        </p:txBody>
      </p:sp>
      <p:pic>
        <p:nvPicPr>
          <p:cNvPr id="34818" name="Picture 2" descr="http://www.all-about-agatha-christie.com/images/speech.jpg"/>
          <p:cNvPicPr>
            <a:picLocks noChangeAspect="1" noChangeArrowheads="1"/>
          </p:cNvPicPr>
          <p:nvPr/>
        </p:nvPicPr>
        <p:blipFill>
          <a:blip r:embed="rId2" cstate="print"/>
          <a:srcRect/>
          <a:stretch>
            <a:fillRect/>
          </a:stretch>
        </p:blipFill>
        <p:spPr bwMode="auto">
          <a:xfrm>
            <a:off x="3276600" y="1143000"/>
            <a:ext cx="2857500" cy="210502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effectLst>
            <a:outerShdw blurRad="50800" dist="38100" dir="2700000" algn="tl" rotWithShape="0">
              <a:prstClr val="black">
                <a:alpha val="40000"/>
              </a:prstClr>
            </a:outerShdw>
          </a:effectLst>
        </p:spPr>
        <p:txBody>
          <a:bodyPr/>
          <a:lstStyle/>
          <a:p>
            <a:r>
              <a:rPr lang="en-US" dirty="0" smtClean="0"/>
              <a:t>Project Goals</a:t>
            </a:r>
            <a:endParaRPr lang="en-US" dirty="0"/>
          </a:p>
        </p:txBody>
      </p:sp>
      <p:sp>
        <p:nvSpPr>
          <p:cNvPr id="3" name="Subtitle 2"/>
          <p:cNvSpPr>
            <a:spLocks noGrp="1"/>
          </p:cNvSpPr>
          <p:nvPr>
            <p:ph type="subTitle" idx="1"/>
          </p:nvPr>
        </p:nvSpPr>
        <p:spPr>
          <a:xfrm>
            <a:off x="-152400" y="1752600"/>
            <a:ext cx="6248400" cy="3810000"/>
          </a:xfrm>
        </p:spPr>
        <p:txBody>
          <a:bodyPr/>
          <a:lstStyle/>
          <a:p>
            <a:endParaRPr lang="en-US" dirty="0" smtClean="0">
              <a:solidFill>
                <a:schemeClr val="tx1">
                  <a:lumMod val="75000"/>
                  <a:lumOff val="25000"/>
                </a:schemeClr>
              </a:solidFill>
            </a:endParaRPr>
          </a:p>
          <a:p>
            <a:r>
              <a:rPr lang="en-US" dirty="0" smtClean="0">
                <a:solidFill>
                  <a:schemeClr val="tx1"/>
                </a:solidFill>
              </a:rPr>
              <a:t>Improve Searching</a:t>
            </a:r>
          </a:p>
          <a:p>
            <a:endParaRPr lang="en-US" dirty="0" smtClean="0">
              <a:solidFill>
                <a:schemeClr val="tx1"/>
              </a:solidFill>
            </a:endParaRPr>
          </a:p>
          <a:p>
            <a:r>
              <a:rPr lang="en-US" dirty="0" smtClean="0">
                <a:solidFill>
                  <a:schemeClr val="tx1"/>
                </a:solidFill>
              </a:rPr>
              <a:t>Faster Holds Filling</a:t>
            </a:r>
          </a:p>
          <a:p>
            <a:endParaRPr lang="en-US" dirty="0" smtClean="0">
              <a:solidFill>
                <a:schemeClr val="tx1"/>
              </a:solidFill>
            </a:endParaRPr>
          </a:p>
          <a:p>
            <a:endParaRPr lang="en-US" dirty="0" smtClean="0">
              <a:solidFill>
                <a:schemeClr val="tx1"/>
              </a:solidFill>
            </a:endParaRPr>
          </a:p>
          <a:p>
            <a:endParaRPr lang="en-US" dirty="0">
              <a:solidFill>
                <a:schemeClr val="tx1"/>
              </a:solidFill>
            </a:endParaRPr>
          </a:p>
        </p:txBody>
      </p:sp>
      <p:pic>
        <p:nvPicPr>
          <p:cNvPr id="25606" name="Picture 6" descr="http://themoneycult.com/wp-content/uploads/2010/02/goal_setting.jpg"/>
          <p:cNvPicPr>
            <a:picLocks noChangeAspect="1" noChangeArrowheads="1"/>
          </p:cNvPicPr>
          <p:nvPr/>
        </p:nvPicPr>
        <p:blipFill>
          <a:blip r:embed="rId2" cstate="print">
            <a:clrChange>
              <a:clrFrom>
                <a:srgbClr val="FFFFFF"/>
              </a:clrFrom>
              <a:clrTo>
                <a:srgbClr val="FFFFFF">
                  <a:alpha val="0"/>
                </a:srgbClr>
              </a:clrTo>
            </a:clrChange>
          </a:blip>
          <a:srcRect b="39577"/>
          <a:stretch>
            <a:fillRect/>
          </a:stretch>
        </p:blipFill>
        <p:spPr bwMode="auto">
          <a:xfrm>
            <a:off x="4419600" y="1676400"/>
            <a:ext cx="4333875" cy="2860644"/>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Team</a:t>
            </a:r>
            <a:endParaRPr lang="en-US" dirty="0"/>
          </a:p>
        </p:txBody>
      </p:sp>
      <p:sp>
        <p:nvSpPr>
          <p:cNvPr id="3" name="Subtitle 2"/>
          <p:cNvSpPr>
            <a:spLocks noGrp="1"/>
          </p:cNvSpPr>
          <p:nvPr>
            <p:ph type="subTitle" idx="1"/>
          </p:nvPr>
        </p:nvSpPr>
        <p:spPr/>
        <p:txBody>
          <a:bodyPr/>
          <a:lstStyle/>
          <a:p>
            <a:endParaRPr lang="en-US" dirty="0" smtClean="0">
              <a:solidFill>
                <a:schemeClr val="tx1"/>
              </a:solidFill>
            </a:endParaRPr>
          </a:p>
          <a:p>
            <a:r>
              <a:rPr lang="en-US" dirty="0" smtClean="0">
                <a:solidFill>
                  <a:schemeClr val="tx1"/>
                </a:solidFill>
              </a:rPr>
              <a:t>Shasta Brewer – York County</a:t>
            </a:r>
          </a:p>
          <a:p>
            <a:endParaRPr lang="en-US" dirty="0" smtClean="0">
              <a:solidFill>
                <a:schemeClr val="tx1"/>
              </a:solidFill>
            </a:endParaRPr>
          </a:p>
          <a:p>
            <a:r>
              <a:rPr lang="en-US" dirty="0" smtClean="0">
                <a:solidFill>
                  <a:schemeClr val="tx1"/>
                </a:solidFill>
              </a:rPr>
              <a:t>Lynn Floyd – Anderson County</a:t>
            </a:r>
          </a:p>
          <a:p>
            <a:endParaRPr lang="en-US" dirty="0" smtClean="0">
              <a:solidFill>
                <a:schemeClr val="tx1"/>
              </a:solidFill>
            </a:endParaRPr>
          </a:p>
          <a:p>
            <a:r>
              <a:rPr lang="en-US" dirty="0" smtClean="0">
                <a:solidFill>
                  <a:schemeClr val="tx1"/>
                </a:solidFill>
              </a:rPr>
              <a:t>Rogan Hamby – Florence County / State Library</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effectLst>
            <a:outerShdw blurRad="50800" dist="38100" dir="2700000" algn="tl" rotWithShape="0">
              <a:prstClr val="black">
                <a:alpha val="40000"/>
              </a:prstClr>
            </a:outerShdw>
          </a:effectLst>
        </p:spPr>
        <p:txBody>
          <a:bodyPr/>
          <a:lstStyle/>
          <a:p>
            <a:r>
              <a:rPr lang="en-US" dirty="0" smtClean="0"/>
              <a:t>The Mess</a:t>
            </a:r>
            <a:endParaRPr lang="en-US" dirty="0"/>
          </a:p>
        </p:txBody>
      </p:sp>
      <p:sp>
        <p:nvSpPr>
          <p:cNvPr id="4" name="Content Placeholder 2"/>
          <p:cNvSpPr txBox="1">
            <a:spLocks/>
          </p:cNvSpPr>
          <p:nvPr/>
        </p:nvSpPr>
        <p:spPr>
          <a:xfrm>
            <a:off x="533400" y="1219200"/>
            <a:ext cx="8610600" cy="4876800"/>
          </a:xfrm>
          <a:prstGeom prst="rect">
            <a:avLst/>
          </a:prstGeom>
        </p:spPr>
        <p:txBody>
          <a:bodyPr>
            <a:normAutofit/>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lang="en-US" sz="3200" dirty="0" smtClean="0"/>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lang="en-US" sz="3200" dirty="0" smtClean="0"/>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7200" b="0" i="0" u="none" strike="noStrike" kern="1200" cap="none" spc="0" normalizeH="0" baseline="0" noProof="0" dirty="0" smtClean="0">
                <a:ln>
                  <a:noFill/>
                </a:ln>
                <a:effectLst/>
                <a:uLnTx/>
                <a:uFillTx/>
                <a:latin typeface="+mn-lt"/>
                <a:ea typeface="+mn-ea"/>
                <a:cs typeface="+mn-cs"/>
              </a:rPr>
              <a:t>2,048,936 </a:t>
            </a:r>
            <a:r>
              <a:rPr kumimoji="0" lang="en-US" sz="7200" b="0" i="0" u="none" strike="noStrike" kern="1200" cap="none" spc="0" normalizeH="0" baseline="0" noProof="0" dirty="0" smtClean="0">
                <a:ln>
                  <a:noFill/>
                </a:ln>
                <a:effectLst/>
                <a:uLnTx/>
                <a:uFillTx/>
                <a:latin typeface="+mn-lt"/>
                <a:ea typeface="+mn-ea"/>
                <a:cs typeface="+mn-cs"/>
              </a:rPr>
              <a:t>bib records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effectLst/>
              <a:uLnTx/>
              <a:uFillTx/>
              <a:latin typeface="+mn-lt"/>
              <a:ea typeface="+mn-ea"/>
              <a:cs typeface="+mn-cs"/>
            </a:endParaRPr>
          </a:p>
        </p:txBody>
      </p:sp>
      <p:pic>
        <p:nvPicPr>
          <p:cNvPr id="5" name="Picture 2" descr="http://emergingfaith.files.wordpress.com/2007/12/pile-of-books.jpg"/>
          <p:cNvPicPr>
            <a:picLocks noChangeAspect="1" noChangeArrowheads="1"/>
          </p:cNvPicPr>
          <p:nvPr/>
        </p:nvPicPr>
        <p:blipFill>
          <a:blip r:embed="rId2" cstate="print"/>
          <a:srcRect/>
          <a:stretch>
            <a:fillRect/>
          </a:stretch>
        </p:blipFill>
        <p:spPr bwMode="auto">
          <a:xfrm>
            <a:off x="4648200" y="1219200"/>
            <a:ext cx="3886200" cy="286283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6" name="Picture 2" descr="http://emergingfaith.files.wordpress.com/2007/12/pile-of-books.jpg"/>
          <p:cNvPicPr>
            <a:picLocks noChangeAspect="1" noChangeArrowheads="1"/>
          </p:cNvPicPr>
          <p:nvPr/>
        </p:nvPicPr>
        <p:blipFill>
          <a:blip r:embed="rId2" cstate="print"/>
          <a:srcRect/>
          <a:stretch>
            <a:fillRect/>
          </a:stretch>
        </p:blipFill>
        <p:spPr bwMode="auto">
          <a:xfrm flipH="1">
            <a:off x="609600" y="1219200"/>
            <a:ext cx="3886200" cy="286283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effectLst>
            <a:outerShdw blurRad="50800" dist="38100" dir="2700000" algn="tl" rotWithShape="0">
              <a:prstClr val="black">
                <a:alpha val="40000"/>
              </a:prstClr>
            </a:outerShdw>
          </a:effectLst>
        </p:spPr>
        <p:txBody>
          <a:bodyPr/>
          <a:lstStyle/>
          <a:p>
            <a:r>
              <a:rPr lang="en-US" dirty="0" smtClean="0"/>
              <a:t>On Changes</a:t>
            </a:r>
            <a:endParaRPr lang="en-US" dirty="0"/>
          </a:p>
        </p:txBody>
      </p:sp>
      <p:sp>
        <p:nvSpPr>
          <p:cNvPr id="3" name="Subtitle 2"/>
          <p:cNvSpPr>
            <a:spLocks noGrp="1"/>
          </p:cNvSpPr>
          <p:nvPr>
            <p:ph type="subTitle" idx="1"/>
          </p:nvPr>
        </p:nvSpPr>
        <p:spPr/>
        <p:txBody>
          <a:bodyPr/>
          <a:lstStyle/>
          <a:p>
            <a:pPr>
              <a:buFontTx/>
              <a:buChar char="-"/>
            </a:pPr>
            <a:endParaRPr lang="en-US" sz="2400" dirty="0" smtClean="0"/>
          </a:p>
          <a:p>
            <a:r>
              <a:rPr lang="en-US" dirty="0" smtClean="0">
                <a:solidFill>
                  <a:schemeClr val="tx1"/>
                </a:solidFill>
              </a:rPr>
              <a:t>During the development process</a:t>
            </a:r>
            <a:r>
              <a:rPr lang="en-US" dirty="0" smtClean="0">
                <a:solidFill>
                  <a:schemeClr val="tx1"/>
                </a:solidFill>
              </a:rPr>
              <a:t> a </a:t>
            </a:r>
            <a:r>
              <a:rPr lang="en-US" dirty="0" smtClean="0">
                <a:solidFill>
                  <a:schemeClr val="tx1"/>
                </a:solidFill>
              </a:rPr>
              <a:t>lot changed </a:t>
            </a:r>
            <a:r>
              <a:rPr lang="en-US" dirty="0" smtClean="0">
                <a:solidFill>
                  <a:schemeClr val="tx1"/>
                </a:solidFill>
              </a:rPr>
              <a:t>from </a:t>
            </a:r>
            <a:r>
              <a:rPr lang="en-US" dirty="0" smtClean="0">
                <a:solidFill>
                  <a:schemeClr val="tx1"/>
                </a:solidFill>
              </a:rPr>
              <a:t>early discussion to </a:t>
            </a:r>
            <a:r>
              <a:rPr lang="en-US" dirty="0" smtClean="0">
                <a:solidFill>
                  <a:schemeClr val="tx1"/>
                </a:solidFill>
              </a:rPr>
              <a:t>implementation.</a:t>
            </a:r>
          </a:p>
          <a:p>
            <a:r>
              <a:rPr lang="en-US" dirty="0" smtClean="0">
                <a:solidFill>
                  <a:schemeClr val="tx1"/>
                </a:solidFill>
              </a:rPr>
              <a:t> </a:t>
            </a:r>
            <a:r>
              <a:rPr lang="en-US" dirty="0" smtClean="0">
                <a:solidFill>
                  <a:schemeClr val="tx1"/>
                </a:solidFill>
              </a:rPr>
              <a:t>We </a:t>
            </a:r>
            <a:r>
              <a:rPr lang="en-US" dirty="0" smtClean="0">
                <a:solidFill>
                  <a:schemeClr val="tx1"/>
                </a:solidFill>
              </a:rPr>
              <a:t>weighed </a:t>
            </a:r>
            <a:r>
              <a:rPr lang="en-US" dirty="0" smtClean="0">
                <a:solidFill>
                  <a:schemeClr val="tx1"/>
                </a:solidFill>
              </a:rPr>
              <a:t>decisions heavily on the side of needing to have a significant and practical impact on the catalog. </a:t>
            </a:r>
            <a:endParaRPr lang="en-US" dirty="0">
              <a:solidFill>
                <a:schemeClr val="tx1"/>
              </a:solidFill>
            </a:endParaRPr>
          </a:p>
        </p:txBody>
      </p:sp>
      <p:sp>
        <p:nvSpPr>
          <p:cNvPr id="4" name="TextBox 3"/>
          <p:cNvSpPr txBox="1"/>
          <p:nvPr/>
        </p:nvSpPr>
        <p:spPr>
          <a:xfrm>
            <a:off x="1600200" y="6096000"/>
            <a:ext cx="6477000" cy="923330"/>
          </a:xfrm>
          <a:prstGeom prst="rect">
            <a:avLst/>
          </a:prstGeom>
          <a:noFill/>
        </p:spPr>
        <p:txBody>
          <a:bodyPr wrap="square" rtlCol="0">
            <a:spAutoFit/>
          </a:bodyPr>
          <a:lstStyle/>
          <a:p>
            <a:pPr algn="ctr"/>
            <a:r>
              <a:rPr lang="en-US" dirty="0" smtClean="0"/>
              <a:t>I watch the ripples change their size / But never leave the stream </a:t>
            </a:r>
          </a:p>
          <a:p>
            <a:pPr algn="ctr">
              <a:buFontTx/>
              <a:buChar char="-"/>
            </a:pPr>
            <a:r>
              <a:rPr lang="en-US" dirty="0" smtClean="0"/>
              <a:t>David Bowie, Changes</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effectLst>
            <a:outerShdw blurRad="50800" dist="38100" dir="2700000" algn="tl" rotWithShape="0">
              <a:prstClr val="black">
                <a:alpha val="40000"/>
              </a:prstClr>
            </a:outerShdw>
          </a:effectLst>
        </p:spPr>
        <p:txBody>
          <a:bodyPr/>
          <a:lstStyle/>
          <a:p>
            <a:r>
              <a:rPr lang="en-US" dirty="0" smtClean="0"/>
              <a:t>Modeling the </a:t>
            </a:r>
            <a:r>
              <a:rPr lang="en-US" dirty="0" smtClean="0"/>
              <a:t>Data</a:t>
            </a:r>
            <a:endParaRPr lang="en-US" dirty="0"/>
          </a:p>
        </p:txBody>
      </p:sp>
      <p:sp>
        <p:nvSpPr>
          <p:cNvPr id="5" name="Content Placeholder 2"/>
          <p:cNvSpPr txBox="1">
            <a:spLocks/>
          </p:cNvSpPr>
          <p:nvPr/>
        </p:nvSpPr>
        <p:spPr>
          <a:xfrm>
            <a:off x="457200" y="1066800"/>
            <a:ext cx="8382000" cy="3962400"/>
          </a:xfrm>
          <a:prstGeom prst="rect">
            <a:avLst/>
          </a:prstGeom>
        </p:spPr>
        <p:txBody>
          <a:bodyPr vert="horz">
            <a:normAutofit/>
          </a:bodyPr>
          <a:lstStyle/>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kumimoji="0" lang="en-US" sz="2900" b="0" i="0" u="none" strike="noStrike" kern="1200" cap="none" spc="0" normalizeH="0" baseline="0" noProof="0" dirty="0" smtClean="0">
              <a:ln>
                <a:noFill/>
              </a:ln>
              <a:solidFill>
                <a:schemeClr val="tx1"/>
              </a:solidFill>
              <a:effectLst/>
              <a:uLnTx/>
              <a:uFillTx/>
              <a:latin typeface="+mn-lt"/>
              <a:ea typeface="+mn-ea"/>
              <a:cs typeface="+mn-cs"/>
            </a:endParaRPr>
          </a:p>
          <a:p>
            <a:pPr marL="320040" marR="0" lvl="0" indent="-320040" algn="ctr" defTabSz="914400" rtl="0" eaLnBrk="1" fontAlgn="auto" latinLnBrk="0" hangingPunct="1">
              <a:lnSpc>
                <a:spcPct val="100000"/>
              </a:lnSpc>
              <a:spcBef>
                <a:spcPts val="700"/>
              </a:spcBef>
              <a:spcAft>
                <a:spcPts val="0"/>
              </a:spcAft>
              <a:buClr>
                <a:schemeClr val="accent2"/>
              </a:buClr>
              <a:buSzPct val="60000"/>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Determining match points determines the scope of the record set you create</a:t>
            </a:r>
            <a:r>
              <a:rPr kumimoji="0" lang="en-US" sz="2900" b="0" i="0" u="none" strike="noStrike" kern="1200" cap="none" spc="0" normalizeH="0" noProof="0" dirty="0" smtClean="0">
                <a:ln>
                  <a:noFill/>
                </a:ln>
                <a:solidFill>
                  <a:schemeClr val="tx1"/>
                </a:solidFill>
                <a:effectLst/>
                <a:uLnTx/>
                <a:uFillTx/>
                <a:latin typeface="+mn-lt"/>
                <a:ea typeface="+mn-ea"/>
                <a:cs typeface="+mn-cs"/>
              </a:rPr>
              <a:t> mergers from</a:t>
            </a:r>
            <a:r>
              <a:rPr kumimoji="0" lang="en-US" sz="2900" b="0" i="0" u="none" strike="noStrike" kern="1200" cap="none" spc="0" normalizeH="0" baseline="0" noProof="0" dirty="0" smtClean="0">
                <a:ln>
                  <a:noFill/>
                </a:ln>
                <a:solidFill>
                  <a:schemeClr val="tx1"/>
                </a:solidFill>
                <a:effectLst/>
                <a:uLnTx/>
                <a:uFillTx/>
                <a:latin typeface="+mn-lt"/>
                <a:ea typeface="+mn-ea"/>
                <a:cs typeface="+mn-cs"/>
              </a:rPr>
              <a:t>.</a:t>
            </a:r>
          </a:p>
          <a:p>
            <a:pPr marL="320040" marR="0" lvl="0" indent="-320040" algn="ctr"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kumimoji="0" lang="en-US" sz="2900" b="0" i="0" u="none" strike="noStrike" kern="1200" cap="none" spc="0" normalizeH="0" baseline="0" noProof="0" dirty="0" smtClean="0">
              <a:ln>
                <a:noFill/>
              </a:ln>
              <a:solidFill>
                <a:schemeClr val="tx1"/>
              </a:solidFill>
              <a:effectLst/>
              <a:uLnTx/>
              <a:uFillTx/>
              <a:latin typeface="+mn-lt"/>
              <a:ea typeface="+mn-ea"/>
              <a:cs typeface="+mn-cs"/>
            </a:endParaRPr>
          </a:p>
          <a:p>
            <a:pPr marL="320040" marR="0" lvl="0" indent="-320040" algn="ctr" defTabSz="914400" rtl="0" eaLnBrk="1" fontAlgn="auto" latinLnBrk="0" hangingPunct="1">
              <a:lnSpc>
                <a:spcPct val="100000"/>
              </a:lnSpc>
              <a:spcBef>
                <a:spcPts val="700"/>
              </a:spcBef>
              <a:spcAft>
                <a:spcPts val="0"/>
              </a:spcAft>
              <a:buClr>
                <a:schemeClr val="accent2"/>
              </a:buClr>
              <a:buSzPct val="60000"/>
              <a:tabLst/>
              <a:defRPr/>
            </a:pPr>
            <a:r>
              <a:rPr kumimoji="0" lang="en-US" sz="2900" b="0" i="0" u="none" strike="noStrike" kern="1200" cap="none" spc="0" normalizeH="0" baseline="0" noProof="0" dirty="0" smtClean="0">
                <a:ln>
                  <a:noFill/>
                </a:ln>
                <a:solidFill>
                  <a:schemeClr val="tx1"/>
                </a:solidFill>
                <a:effectLst/>
                <a:uLnTx/>
                <a:uFillTx/>
                <a:latin typeface="+mn-lt"/>
                <a:ea typeface="+mn-ea"/>
                <a:cs typeface="+mn-cs"/>
              </a:rPr>
              <a:t>Due to lack of uniformity in records, matching became extremely important.  Adding a single extra limiting match point caused high percentage drops in possible matches reducing the effectiveness of the project.</a:t>
            </a:r>
            <a:endParaRPr kumimoji="0" lang="en-US" sz="29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152400"/>
            <a:ext cx="7162800" cy="762000"/>
          </a:xfrm>
          <a:effectLst>
            <a:outerShdw blurRad="50800" dist="38100" dir="2700000" algn="tl" rotWithShape="0">
              <a:prstClr val="black">
                <a:alpha val="40000"/>
              </a:prstClr>
            </a:outerShdw>
          </a:effectLst>
        </p:spPr>
        <p:txBody>
          <a:bodyPr/>
          <a:lstStyle/>
          <a:p>
            <a:r>
              <a:rPr lang="en-US" dirty="0" smtClean="0"/>
              <a:t>Made Up Words</a:t>
            </a:r>
            <a:endParaRPr lang="en-US" dirty="0"/>
          </a:p>
        </p:txBody>
      </p:sp>
      <p:sp>
        <p:nvSpPr>
          <p:cNvPr id="3" name="Subtitle 2"/>
          <p:cNvSpPr>
            <a:spLocks noGrp="1"/>
          </p:cNvSpPr>
          <p:nvPr>
            <p:ph type="subTitle" idx="1"/>
          </p:nvPr>
        </p:nvSpPr>
        <p:spPr>
          <a:xfrm>
            <a:off x="3810000" y="2514600"/>
            <a:ext cx="5334000" cy="1295400"/>
          </a:xfrm>
        </p:spPr>
        <p:txBody>
          <a:bodyPr/>
          <a:lstStyle/>
          <a:p>
            <a:r>
              <a:rPr lang="en-US" dirty="0" smtClean="0">
                <a:solidFill>
                  <a:schemeClr val="tx1"/>
                </a:solidFill>
              </a:rPr>
              <a:t>When I say ‘</a:t>
            </a:r>
            <a:r>
              <a:rPr lang="en-US" dirty="0" err="1" smtClean="0">
                <a:solidFill>
                  <a:schemeClr val="tx1"/>
                </a:solidFill>
              </a:rPr>
              <a:t>deduping</a:t>
            </a:r>
            <a:r>
              <a:rPr lang="en-US" dirty="0" smtClean="0">
                <a:solidFill>
                  <a:schemeClr val="tx1"/>
                </a:solidFill>
              </a:rPr>
              <a:t>’ I mean </a:t>
            </a:r>
          </a:p>
          <a:p>
            <a:r>
              <a:rPr lang="en-US" dirty="0" smtClean="0">
                <a:solidFill>
                  <a:schemeClr val="tx1"/>
                </a:solidFill>
              </a:rPr>
              <a:t>‘MARC record de-duplication’</a:t>
            </a:r>
            <a:endParaRPr lang="en-US" dirty="0">
              <a:solidFill>
                <a:schemeClr val="tx1"/>
              </a:solidFill>
            </a:endParaRPr>
          </a:p>
        </p:txBody>
      </p:sp>
      <p:pic>
        <p:nvPicPr>
          <p:cNvPr id="4" name="Picture 3"/>
          <p:cNvPicPr>
            <a:picLocks noChangeAspect="1"/>
          </p:cNvPicPr>
          <p:nvPr/>
        </p:nvPicPr>
        <p:blipFill>
          <a:blip r:embed="rId2" cstate="print"/>
          <a:stretch>
            <a:fillRect/>
          </a:stretch>
        </p:blipFill>
        <p:spPr>
          <a:xfrm>
            <a:off x="0" y="1981200"/>
            <a:ext cx="3886200" cy="2522764"/>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effectLst>
            <a:outerShdw blurRad="50800" dist="38100" dir="2700000" algn="tl" rotWithShape="0">
              <a:prstClr val="black">
                <a:alpha val="40000"/>
              </a:prstClr>
            </a:outerShdw>
          </a:effectLst>
        </p:spPr>
        <p:txBody>
          <a:bodyPr/>
          <a:lstStyle/>
          <a:p>
            <a:r>
              <a:rPr lang="en-US" dirty="0" smtClean="0"/>
              <a:t>Tilting at Windmills</a:t>
            </a:r>
            <a:endParaRPr lang="en-US" dirty="0"/>
          </a:p>
        </p:txBody>
      </p:sp>
      <p:sp>
        <p:nvSpPr>
          <p:cNvPr id="3" name="Subtitle 2"/>
          <p:cNvSpPr>
            <a:spLocks noGrp="1"/>
          </p:cNvSpPr>
          <p:nvPr>
            <p:ph type="subTitle" idx="1"/>
          </p:nvPr>
        </p:nvSpPr>
        <p:spPr/>
        <p:txBody>
          <a:bodyPr/>
          <a:lstStyle/>
          <a:p>
            <a:r>
              <a:rPr lang="en-US" dirty="0" smtClean="0">
                <a:solidFill>
                  <a:schemeClr val="tx1"/>
                </a:solidFill>
              </a:rPr>
              <a:t>We refused to believe that the highest priority for </a:t>
            </a:r>
            <a:r>
              <a:rPr lang="en-US" dirty="0" err="1" smtClean="0">
                <a:solidFill>
                  <a:schemeClr val="tx1"/>
                </a:solidFill>
              </a:rPr>
              <a:t>deduping</a:t>
            </a:r>
            <a:r>
              <a:rPr lang="en-US" dirty="0" smtClean="0">
                <a:solidFill>
                  <a:schemeClr val="tx1"/>
                </a:solidFill>
              </a:rPr>
              <a:t> should be avoiding bad matches.</a:t>
            </a:r>
          </a:p>
          <a:p>
            <a:r>
              <a:rPr lang="en-US" dirty="0" smtClean="0">
                <a:solidFill>
                  <a:schemeClr val="tx1"/>
                </a:solidFill>
              </a:rPr>
              <a:t>The highest priority is creating the maximum positive impact on the catalog. </a:t>
            </a:r>
          </a:p>
          <a:p>
            <a:endParaRPr lang="en-US" dirty="0" smtClean="0">
              <a:solidFill>
                <a:schemeClr val="tx1"/>
              </a:solidFill>
            </a:endParaRPr>
          </a:p>
          <a:p>
            <a:r>
              <a:rPr lang="en-US" dirty="0" smtClean="0">
                <a:solidFill>
                  <a:schemeClr val="tx1"/>
                </a:solidFill>
              </a:rPr>
              <a:t>Many said we were a bit mad.  Fortunately, we took it as a complement</a:t>
            </a:r>
            <a:r>
              <a:rPr lang="en-US" dirty="0" smtClean="0">
                <a:solidFill>
                  <a:schemeClr val="tx1"/>
                </a:solidFill>
              </a:rPr>
              <a:t>.</a:t>
            </a:r>
            <a:endParaRPr lang="en-US" dirty="0" smtClean="0">
              <a:solidFill>
                <a:schemeClr val="tx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r>
              <a:rPr lang="en-US" dirty="0" smtClean="0">
                <a:solidFill>
                  <a:schemeClr val="tx1"/>
                </a:solidFill>
              </a:rPr>
              <a:t>We ran extensive reports to model the </a:t>
            </a:r>
            <a:r>
              <a:rPr lang="en-US" dirty="0" smtClean="0">
                <a:solidFill>
                  <a:schemeClr val="tx1"/>
                </a:solidFill>
              </a:rPr>
              <a:t>bib </a:t>
            </a:r>
            <a:r>
              <a:rPr lang="en-US" dirty="0" smtClean="0">
                <a:solidFill>
                  <a:schemeClr val="tx1"/>
                </a:solidFill>
              </a:rPr>
              <a:t>data. </a:t>
            </a:r>
            <a:endParaRPr lang="en-US" dirty="0" smtClean="0">
              <a:solidFill>
                <a:schemeClr val="tx1"/>
              </a:solidFill>
            </a:endParaRPr>
          </a:p>
          <a:p>
            <a:endParaRPr lang="en-US" dirty="0" smtClean="0">
              <a:solidFill>
                <a:schemeClr val="tx1"/>
              </a:solidFill>
            </a:endParaRPr>
          </a:p>
          <a:p>
            <a:r>
              <a:rPr lang="en-US" dirty="0" smtClean="0">
                <a:solidFill>
                  <a:schemeClr val="tx1"/>
                </a:solidFill>
              </a:rPr>
              <a:t>A </a:t>
            </a:r>
            <a:r>
              <a:rPr lang="en-US" dirty="0" smtClean="0">
                <a:solidFill>
                  <a:schemeClr val="tx1"/>
                </a:solidFill>
              </a:rPr>
              <a:t>risky </a:t>
            </a:r>
            <a:r>
              <a:rPr lang="en-US" dirty="0" smtClean="0">
                <a:solidFill>
                  <a:schemeClr val="tx1"/>
                </a:solidFill>
              </a:rPr>
              <a:t>and </a:t>
            </a:r>
            <a:r>
              <a:rPr lang="en-US" dirty="0" smtClean="0">
                <a:solidFill>
                  <a:schemeClr val="tx1"/>
                </a:solidFill>
              </a:rPr>
              <a:t>non-conventional </a:t>
            </a:r>
            <a:r>
              <a:rPr lang="en-US" dirty="0" smtClean="0">
                <a:solidFill>
                  <a:schemeClr val="tx1"/>
                </a:solidFill>
              </a:rPr>
              <a:t>model was proposed. </a:t>
            </a:r>
          </a:p>
          <a:p>
            <a:endParaRPr lang="en-US" dirty="0" smtClean="0">
              <a:solidFill>
                <a:schemeClr val="tx1"/>
              </a:solidFill>
            </a:endParaRPr>
          </a:p>
          <a:p>
            <a:r>
              <a:rPr lang="en-US" dirty="0" smtClean="0">
                <a:solidFill>
                  <a:schemeClr val="tx1"/>
                </a:solidFill>
              </a:rPr>
              <a:t>Although </a:t>
            </a:r>
            <a:r>
              <a:rPr lang="en-US" dirty="0" smtClean="0">
                <a:solidFill>
                  <a:schemeClr val="tx1"/>
                </a:solidFill>
              </a:rPr>
              <a:t>we kept trying other </a:t>
            </a:r>
            <a:r>
              <a:rPr lang="en-US" dirty="0" smtClean="0">
                <a:solidFill>
                  <a:schemeClr val="tx1"/>
                </a:solidFill>
              </a:rPr>
              <a:t>models, </a:t>
            </a:r>
            <a:r>
              <a:rPr lang="en-US" dirty="0" smtClean="0">
                <a:solidFill>
                  <a:schemeClr val="tx1"/>
                </a:solidFill>
              </a:rPr>
              <a:t>the benefit </a:t>
            </a:r>
            <a:r>
              <a:rPr lang="en-US" dirty="0" smtClean="0">
                <a:solidFill>
                  <a:schemeClr val="tx1"/>
                </a:solidFill>
              </a:rPr>
              <a:t>of </a:t>
            </a:r>
            <a:r>
              <a:rPr lang="en-US" dirty="0" smtClean="0">
                <a:solidFill>
                  <a:schemeClr val="tx1"/>
                </a:solidFill>
              </a:rPr>
              <a:t>large matches </a:t>
            </a:r>
            <a:r>
              <a:rPr lang="en-US" dirty="0" smtClean="0">
                <a:solidFill>
                  <a:schemeClr val="tx1"/>
                </a:solidFill>
              </a:rPr>
              <a:t>using the </a:t>
            </a:r>
            <a:r>
              <a:rPr lang="en-US" dirty="0" smtClean="0">
                <a:solidFill>
                  <a:schemeClr val="tx1"/>
                </a:solidFill>
              </a:rPr>
              <a:t>risky model made it too compelling to </a:t>
            </a:r>
            <a:r>
              <a:rPr lang="en-US" dirty="0" smtClean="0">
                <a:solidFill>
                  <a:schemeClr val="tx1"/>
                </a:solidFill>
              </a:rPr>
              <a:t>discard. </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a:xfrm>
            <a:off x="152400" y="1905000"/>
            <a:ext cx="8686800" cy="1066800"/>
          </a:xfrm>
        </p:spPr>
        <p:txBody>
          <a:bodyPr/>
          <a:lstStyle/>
          <a:p>
            <a:r>
              <a:rPr lang="en-US" sz="4800" dirty="0" smtClean="0">
                <a:solidFill>
                  <a:schemeClr val="tx1"/>
                </a:solidFill>
              </a:rPr>
              <a:t>Why not </a:t>
            </a:r>
            <a:r>
              <a:rPr lang="en-US" sz="4800" dirty="0" smtClean="0">
                <a:solidFill>
                  <a:schemeClr val="tx1"/>
                </a:solidFill>
              </a:rPr>
              <a:t>just title </a:t>
            </a:r>
            <a:r>
              <a:rPr lang="en-US" sz="4800" dirty="0" smtClean="0">
                <a:solidFill>
                  <a:schemeClr val="tx1"/>
                </a:solidFill>
              </a:rPr>
              <a:t>and ISBN?</a:t>
            </a:r>
            <a:endParaRPr lang="en-US" sz="4800" dirty="0">
              <a:solidFill>
                <a:schemeClr val="tx1"/>
              </a:solidFill>
            </a:endParaRPr>
          </a:p>
        </p:txBody>
      </p:sp>
      <p:pic>
        <p:nvPicPr>
          <p:cNvPr id="25602" name="Picture 2" descr="Royalty Free RF Clip Art Illustration Of A Cartoon Looney Guy In A Straight Jacket by Ron Leishman"/>
          <p:cNvPicPr>
            <a:picLocks noChangeAspect="1" noChangeArrowheads="1"/>
          </p:cNvPicPr>
          <p:nvPr/>
        </p:nvPicPr>
        <p:blipFill>
          <a:blip r:embed="rId2" cstate="print"/>
          <a:srcRect r="13333"/>
          <a:stretch>
            <a:fillRect/>
          </a:stretch>
        </p:blipFill>
        <p:spPr bwMode="auto">
          <a:xfrm>
            <a:off x="1066800" y="3276600"/>
            <a:ext cx="990599" cy="1428750"/>
          </a:xfrm>
          <a:prstGeom prst="rect">
            <a:avLst/>
          </a:prstGeom>
          <a:noFill/>
        </p:spPr>
      </p:pic>
      <p:pic>
        <p:nvPicPr>
          <p:cNvPr id="25604" name="Picture 4" descr="Royalty Free RF Clip Art Illustration Of A Cartoon Crazy Woman In A Straight Jacket by Ron Leishman"/>
          <p:cNvPicPr>
            <a:picLocks noChangeAspect="1" noChangeArrowheads="1"/>
          </p:cNvPicPr>
          <p:nvPr/>
        </p:nvPicPr>
        <p:blipFill>
          <a:blip r:embed="rId3" cstate="print"/>
          <a:srcRect r="17757"/>
          <a:stretch>
            <a:fillRect/>
          </a:stretch>
        </p:blipFill>
        <p:spPr bwMode="auto">
          <a:xfrm>
            <a:off x="7239000" y="3352800"/>
            <a:ext cx="838200" cy="1428750"/>
          </a:xfrm>
          <a:prstGeom prst="rect">
            <a:avLst/>
          </a:prstGeom>
          <a:noFill/>
        </p:spPr>
      </p:pic>
      <p:pic>
        <p:nvPicPr>
          <p:cNvPr id="25606" name="Picture 6" descr="Royalty Free RF Clip Art Illustration Of A Cartoon Looney Woman In A Straight Jacket by Ron Leishman"/>
          <p:cNvPicPr>
            <a:picLocks noChangeAspect="1" noChangeArrowheads="1"/>
          </p:cNvPicPr>
          <p:nvPr/>
        </p:nvPicPr>
        <p:blipFill>
          <a:blip r:embed="rId4" cstate="print"/>
          <a:srcRect r="21739"/>
          <a:stretch>
            <a:fillRect/>
          </a:stretch>
        </p:blipFill>
        <p:spPr bwMode="auto">
          <a:xfrm>
            <a:off x="4191000" y="3276600"/>
            <a:ext cx="685800" cy="1428750"/>
          </a:xfrm>
          <a:prstGeom prst="rect">
            <a:avLst/>
          </a:prstGeom>
          <a:noFill/>
        </p:spPr>
      </p:pic>
      <p:sp>
        <p:nvSpPr>
          <p:cNvPr id="7" name="TextBox 6"/>
          <p:cNvSpPr txBox="1"/>
          <p:nvPr/>
        </p:nvSpPr>
        <p:spPr>
          <a:xfrm>
            <a:off x="1371600" y="5257800"/>
            <a:ext cx="6324600" cy="369332"/>
          </a:xfrm>
          <a:prstGeom prst="rect">
            <a:avLst/>
          </a:prstGeom>
          <a:noFill/>
        </p:spPr>
        <p:txBody>
          <a:bodyPr wrap="square" rtlCol="0">
            <a:spAutoFit/>
          </a:bodyPr>
          <a:lstStyle/>
          <a:p>
            <a:r>
              <a:rPr lang="en-US" dirty="0" smtClean="0"/>
              <a:t>We did socialize this idea.  And everyone did think we were nuts. </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Method to the Madness</a:t>
            </a:r>
            <a:endParaRPr lang="en-US" dirty="0"/>
          </a:p>
        </p:txBody>
      </p:sp>
      <p:sp>
        <p:nvSpPr>
          <p:cNvPr id="3" name="Subtitle 2"/>
          <p:cNvSpPr>
            <a:spLocks noGrp="1"/>
          </p:cNvSpPr>
          <p:nvPr>
            <p:ph type="subTitle" idx="1"/>
          </p:nvPr>
        </p:nvSpPr>
        <p:spPr>
          <a:xfrm>
            <a:off x="228600" y="1371600"/>
            <a:ext cx="8686800" cy="1524000"/>
          </a:xfrm>
        </p:spPr>
        <p:txBody>
          <a:bodyPr/>
          <a:lstStyle/>
          <a:p>
            <a:r>
              <a:rPr lang="en-US" dirty="0" smtClean="0">
                <a:solidFill>
                  <a:schemeClr val="tx1"/>
                </a:solidFill>
              </a:rPr>
              <a:t>Title and ISBN are the m</a:t>
            </a:r>
            <a:r>
              <a:rPr lang="en-US" dirty="0" smtClean="0">
                <a:solidFill>
                  <a:schemeClr val="tx1"/>
                </a:solidFill>
              </a:rPr>
              <a:t>ost </a:t>
            </a:r>
            <a:r>
              <a:rPr lang="en-US" dirty="0" smtClean="0">
                <a:solidFill>
                  <a:schemeClr val="tx1"/>
                </a:solidFill>
              </a:rPr>
              <a:t>commonly populated fields for identifying unique items. </a:t>
            </a:r>
            <a:endParaRPr lang="en-US" dirty="0" smtClean="0">
              <a:solidFill>
                <a:schemeClr val="tx1"/>
              </a:solidFill>
            </a:endParaRPr>
          </a:p>
          <a:p>
            <a:endParaRPr lang="en-US" dirty="0" smtClean="0">
              <a:solidFill>
                <a:schemeClr val="tx1"/>
              </a:solidFill>
            </a:endParaRPr>
          </a:p>
          <a:p>
            <a:pPr lvl="0">
              <a:defRPr/>
            </a:pPr>
            <a:r>
              <a:rPr lang="en-US" dirty="0" smtClean="0">
                <a:solidFill>
                  <a:schemeClr val="tx1"/>
                </a:solidFill>
              </a:rPr>
              <a:t>Records </a:t>
            </a:r>
            <a:r>
              <a:rPr lang="en-US" dirty="0" smtClean="0">
                <a:solidFill>
                  <a:schemeClr val="tx1"/>
                </a:solidFill>
              </a:rPr>
              <a:t>with ISBNs and Titles accounted for </a:t>
            </a:r>
            <a:r>
              <a:rPr lang="en-US" dirty="0" smtClean="0">
                <a:solidFill>
                  <a:schemeClr val="tx1"/>
                </a:solidFill>
              </a:rPr>
              <a:t>over 60% of </a:t>
            </a:r>
            <a:r>
              <a:rPr lang="en-US" dirty="0" smtClean="0">
                <a:solidFill>
                  <a:schemeClr val="tx1"/>
                </a:solidFill>
              </a:rPr>
              <a:t>the </a:t>
            </a:r>
            <a:r>
              <a:rPr lang="en-US" dirty="0" smtClean="0">
                <a:solidFill>
                  <a:schemeClr val="tx1"/>
                </a:solidFill>
              </a:rPr>
              <a:t>bib </a:t>
            </a:r>
            <a:r>
              <a:rPr lang="en-US" dirty="0" smtClean="0">
                <a:solidFill>
                  <a:schemeClr val="tx1"/>
                </a:solidFill>
              </a:rPr>
              <a:t>records in the system</a:t>
            </a:r>
            <a:r>
              <a:rPr lang="en-US" dirty="0" smtClean="0">
                <a:solidFill>
                  <a:schemeClr val="tx1"/>
                </a:solidFill>
              </a:rPr>
              <a:t>.  The remainder included SUDOCs, ISSNs, pre-ISBN items and some that were just plain garbage.</a:t>
            </a:r>
            <a:endParaRPr lang="en-US" dirty="0" smtClean="0">
              <a:solidFill>
                <a:schemeClr val="tx1"/>
              </a:solidFill>
            </a:endParaRPr>
          </a:p>
          <a:p>
            <a:endParaRPr lang="en-US" dirty="0" smtClean="0">
              <a:solidFill>
                <a:schemeClr val="tx1"/>
              </a:solidFill>
            </a:endParaRP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Geronimo</a:t>
            </a:r>
            <a:endParaRPr lang="en-US" dirty="0"/>
          </a:p>
        </p:txBody>
      </p:sp>
      <p:sp>
        <p:nvSpPr>
          <p:cNvPr id="3" name="Subtitle 2"/>
          <p:cNvSpPr>
            <a:spLocks noGrp="1"/>
          </p:cNvSpPr>
          <p:nvPr>
            <p:ph type="subTitle" idx="1"/>
          </p:nvPr>
        </p:nvSpPr>
        <p:spPr>
          <a:xfrm>
            <a:off x="3657600" y="1981200"/>
            <a:ext cx="5562600" cy="3886200"/>
          </a:xfrm>
        </p:spPr>
        <p:txBody>
          <a:bodyPr/>
          <a:lstStyle/>
          <a:p>
            <a:pPr lvl="0"/>
            <a:r>
              <a:rPr lang="en-US" sz="7200" dirty="0" smtClean="0">
                <a:solidFill>
                  <a:schemeClr val="tx1"/>
                </a:solidFill>
              </a:rPr>
              <a:t>We decided </a:t>
            </a:r>
            <a:endParaRPr lang="en-US" sz="7200" dirty="0" smtClean="0">
              <a:solidFill>
                <a:schemeClr val="tx1"/>
              </a:solidFill>
            </a:endParaRPr>
          </a:p>
          <a:p>
            <a:pPr lvl="0"/>
            <a:r>
              <a:rPr lang="en-US" sz="7200" dirty="0" smtClean="0">
                <a:solidFill>
                  <a:schemeClr val="tx1"/>
                </a:solidFill>
              </a:rPr>
              <a:t>to </a:t>
            </a:r>
            <a:r>
              <a:rPr lang="en-US" sz="7200" dirty="0" smtClean="0">
                <a:solidFill>
                  <a:schemeClr val="tx1"/>
                </a:solidFill>
              </a:rPr>
              <a:t>do it!</a:t>
            </a:r>
          </a:p>
          <a:p>
            <a:endParaRPr lang="en-US" dirty="0"/>
          </a:p>
        </p:txBody>
      </p:sp>
      <p:pic>
        <p:nvPicPr>
          <p:cNvPr id="21506" name="Picture 2" descr="http://lillianknight.com/wp-content/uploads/2010/04/cliff-jumping.jpg"/>
          <p:cNvPicPr>
            <a:picLocks noChangeAspect="1" noChangeArrowheads="1"/>
          </p:cNvPicPr>
          <p:nvPr/>
        </p:nvPicPr>
        <p:blipFill>
          <a:blip r:embed="rId2" cstate="print"/>
          <a:srcRect t="16485" b="2909"/>
          <a:stretch>
            <a:fillRect/>
          </a:stretch>
        </p:blipFill>
        <p:spPr bwMode="auto">
          <a:xfrm>
            <a:off x="228600" y="1143000"/>
            <a:ext cx="3657600" cy="442237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effectLst>
            <a:outerShdw blurRad="50800" dist="38100" dir="2700000" algn="tl" rotWithShape="0">
              <a:prstClr val="black">
                <a:alpha val="40000"/>
              </a:prstClr>
            </a:outerShdw>
          </a:effectLst>
        </p:spPr>
        <p:txBody>
          <a:bodyPr/>
          <a:lstStyle/>
          <a:p>
            <a:r>
              <a:rPr lang="en-US" dirty="0" smtClean="0"/>
              <a:t>What Was Left Behind</a:t>
            </a:r>
            <a:endParaRPr lang="en-US" dirty="0"/>
          </a:p>
        </p:txBody>
      </p:sp>
      <p:sp>
        <p:nvSpPr>
          <p:cNvPr id="3" name="Subtitle 2"/>
          <p:cNvSpPr>
            <a:spLocks noGrp="1"/>
          </p:cNvSpPr>
          <p:nvPr>
            <p:ph type="subTitle" idx="1"/>
          </p:nvPr>
        </p:nvSpPr>
        <p:spPr/>
        <p:txBody>
          <a:bodyPr/>
          <a:lstStyle/>
          <a:p>
            <a:r>
              <a:rPr lang="en-US" dirty="0" smtClean="0">
                <a:solidFill>
                  <a:schemeClr val="tx1"/>
                </a:solidFill>
              </a:rPr>
              <a:t>Records </a:t>
            </a:r>
            <a:r>
              <a:rPr lang="en-US" dirty="0" smtClean="0">
                <a:solidFill>
                  <a:schemeClr val="tx1"/>
                </a:solidFill>
              </a:rPr>
              <a:t>without a valid ISBN.</a:t>
            </a:r>
          </a:p>
          <a:p>
            <a:r>
              <a:rPr lang="en-US" dirty="0" smtClean="0">
                <a:solidFill>
                  <a:schemeClr val="tx1"/>
                </a:solidFill>
              </a:rPr>
              <a:t>Records without any ISBN (serials, etc..).</a:t>
            </a:r>
          </a:p>
          <a:p>
            <a:r>
              <a:rPr lang="en-US" dirty="0" smtClean="0">
                <a:solidFill>
                  <a:schemeClr val="tx1"/>
                </a:solidFill>
              </a:rPr>
              <a:t>Pre-Cat, stubs records, etc…</a:t>
            </a:r>
          </a:p>
          <a:p>
            <a:r>
              <a:rPr lang="en-US" dirty="0" smtClean="0">
                <a:solidFill>
                  <a:schemeClr val="tx1"/>
                </a:solidFill>
              </a:rPr>
              <a:t>Pure Junk Records.</a:t>
            </a:r>
          </a:p>
          <a:p>
            <a:r>
              <a:rPr lang="en-US" dirty="0" smtClean="0">
                <a:solidFill>
                  <a:schemeClr val="tx1"/>
                </a:solidFill>
              </a:rPr>
              <a:t>And other things that would require such extraordinarily convoluted matching that it exceeded the risk even beyond our pain threshold for a first run.</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dirty="0" smtClean="0">
              <a:solidFill>
                <a:schemeClr val="tx1"/>
              </a:solidFill>
            </a:endParaRPr>
          </a:p>
          <a:p>
            <a:endParaRPr lang="en-US" dirty="0" smtClean="0">
              <a:solidFill>
                <a:schemeClr val="tx1"/>
              </a:solidFill>
            </a:endParaRPr>
          </a:p>
          <a:p>
            <a:r>
              <a:rPr lang="en-US" dirty="0" smtClean="0">
                <a:solidFill>
                  <a:schemeClr val="tx1"/>
                </a:solidFill>
              </a:rPr>
              <a:t>We estimated based on modeling a conservative ~300,000 merges or about </a:t>
            </a:r>
            <a:r>
              <a:rPr lang="en-US" dirty="0" smtClean="0">
                <a:solidFill>
                  <a:schemeClr val="tx1"/>
                </a:solidFill>
              </a:rPr>
              <a:t>25</a:t>
            </a:r>
            <a:r>
              <a:rPr lang="en-US" dirty="0" smtClean="0">
                <a:solidFill>
                  <a:schemeClr val="tx1"/>
                </a:solidFill>
              </a:rPr>
              <a:t>% of our ISBNs.</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effectLst>
            <a:outerShdw blurRad="50800" dist="38100" dir="2700000" algn="tl" rotWithShape="0">
              <a:prstClr val="black">
                <a:alpha val="40000"/>
              </a:prstClr>
            </a:outerShdw>
          </a:effectLst>
        </p:spPr>
        <p:txBody>
          <a:bodyPr/>
          <a:lstStyle/>
          <a:p>
            <a:r>
              <a:rPr lang="en-US" dirty="0" smtClean="0"/>
              <a:t>The Wisdom of Crowds</a:t>
            </a:r>
            <a:endParaRPr lang="en-US" dirty="0"/>
          </a:p>
        </p:txBody>
      </p:sp>
      <p:sp>
        <p:nvSpPr>
          <p:cNvPr id="3" name="Subtitle 2"/>
          <p:cNvSpPr>
            <a:spLocks noGrp="1"/>
          </p:cNvSpPr>
          <p:nvPr>
            <p:ph type="subTitle" idx="1"/>
          </p:nvPr>
        </p:nvSpPr>
        <p:spPr>
          <a:xfrm>
            <a:off x="533400" y="1219200"/>
            <a:ext cx="8382000" cy="3733800"/>
          </a:xfrm>
        </p:spPr>
        <p:txBody>
          <a:bodyPr/>
          <a:lstStyle/>
          <a:p>
            <a:r>
              <a:rPr lang="en-US" dirty="0" smtClean="0">
                <a:solidFill>
                  <a:schemeClr val="tx1"/>
                </a:solidFill>
              </a:rPr>
              <a:t>Conventional wisdom said that MARC could not be generalized because of unique information in the records</a:t>
            </a:r>
            <a:r>
              <a:rPr lang="en-US" dirty="0" smtClean="0">
                <a:solidFill>
                  <a:schemeClr val="tx1"/>
                </a:solidFill>
              </a:rPr>
              <a:t>.</a:t>
            </a:r>
            <a:endParaRPr lang="en-US" dirty="0" smtClean="0">
              <a:solidFill>
                <a:schemeClr val="tx1"/>
              </a:solidFill>
            </a:endParaRPr>
          </a:p>
          <a:p>
            <a:r>
              <a:rPr lang="en-US" dirty="0" smtClean="0">
                <a:solidFill>
                  <a:schemeClr val="tx1"/>
                </a:solidFill>
              </a:rPr>
              <a:t>We were taking risks and very aware of it but the need to create a large impact on our database drove us to disregard friendly warnings.</a:t>
            </a:r>
            <a:r>
              <a:rPr lang="en-US" dirty="0" smtClean="0"/>
              <a:t>  </a:t>
            </a:r>
            <a:endParaRPr lang="en-US" dirty="0"/>
          </a:p>
        </p:txBody>
      </p:sp>
      <p:pic>
        <p:nvPicPr>
          <p:cNvPr id="18434" name="Picture 2" descr="http://factzy.com/wp-content/uploads/2011/02/Facts-about-twins018.jpg"/>
          <p:cNvPicPr>
            <a:picLocks noChangeAspect="1" noChangeArrowheads="1"/>
          </p:cNvPicPr>
          <p:nvPr/>
        </p:nvPicPr>
        <p:blipFill>
          <a:blip r:embed="rId2" cstate="print"/>
          <a:srcRect/>
          <a:stretch>
            <a:fillRect/>
          </a:stretch>
        </p:blipFill>
        <p:spPr bwMode="auto">
          <a:xfrm>
            <a:off x="304800" y="4419600"/>
            <a:ext cx="2895600" cy="1925575"/>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effectLst>
            <a:outerShdw blurRad="50800" dist="38100" dir="2700000" algn="tl" rotWithShape="0">
              <a:prstClr val="black">
                <a:alpha val="40000"/>
              </a:prstClr>
            </a:outerShdw>
          </a:effectLst>
        </p:spPr>
        <p:txBody>
          <a:bodyPr/>
          <a:lstStyle/>
          <a:p>
            <a:r>
              <a:rPr lang="en-US" dirty="0" smtClean="0"/>
              <a:t>An Imperfect World</a:t>
            </a:r>
            <a:endParaRPr lang="en-US" dirty="0"/>
          </a:p>
        </p:txBody>
      </p:sp>
      <p:sp>
        <p:nvSpPr>
          <p:cNvPr id="3" name="Subtitle 2"/>
          <p:cNvSpPr>
            <a:spLocks noGrp="1"/>
          </p:cNvSpPr>
          <p:nvPr>
            <p:ph type="subTitle" idx="1"/>
          </p:nvPr>
        </p:nvSpPr>
        <p:spPr>
          <a:xfrm>
            <a:off x="0" y="1219200"/>
            <a:ext cx="6781800" cy="4343400"/>
          </a:xfrm>
        </p:spPr>
        <p:txBody>
          <a:bodyPr/>
          <a:lstStyle/>
          <a:p>
            <a:r>
              <a:rPr lang="en-US" dirty="0" smtClean="0">
                <a:solidFill>
                  <a:schemeClr val="tx1"/>
                </a:solidFill>
              </a:rPr>
              <a:t>We knew that we would miss things that could potentially be merged.</a:t>
            </a:r>
          </a:p>
          <a:p>
            <a:endParaRPr lang="en-US" dirty="0" smtClean="0">
              <a:solidFill>
                <a:schemeClr val="tx1"/>
              </a:solidFill>
            </a:endParaRPr>
          </a:p>
          <a:p>
            <a:r>
              <a:rPr lang="en-US" dirty="0" smtClean="0">
                <a:solidFill>
                  <a:schemeClr val="tx1"/>
                </a:solidFill>
              </a:rPr>
              <a:t>We knew that we would create some bad </a:t>
            </a:r>
            <a:r>
              <a:rPr lang="en-US" dirty="0" smtClean="0">
                <a:solidFill>
                  <a:schemeClr val="tx1"/>
                </a:solidFill>
              </a:rPr>
              <a:t>merges. </a:t>
            </a:r>
          </a:p>
          <a:p>
            <a:endParaRPr lang="en-US" dirty="0" smtClean="0">
              <a:solidFill>
                <a:schemeClr val="tx1"/>
              </a:solidFill>
            </a:endParaRPr>
          </a:p>
          <a:p>
            <a:r>
              <a:rPr lang="en-US" dirty="0" smtClean="0">
                <a:solidFill>
                  <a:schemeClr val="tx1"/>
                </a:solidFill>
              </a:rPr>
              <a:t>10% wrong to get it 90% done.</a:t>
            </a:r>
          </a:p>
          <a:p>
            <a:endParaRPr lang="en-US" dirty="0">
              <a:solidFill>
                <a:schemeClr val="tx1"/>
              </a:solidFill>
            </a:endParaRPr>
          </a:p>
        </p:txBody>
      </p:sp>
      <p:pic>
        <p:nvPicPr>
          <p:cNvPr id="4" name="Picture 2" descr="http://100musicalfootsteps.files.wordpress.com/2009/02/earth_square_world_globe.jpg"/>
          <p:cNvPicPr>
            <a:picLocks noChangeAspect="1" noChangeArrowheads="1"/>
          </p:cNvPicPr>
          <p:nvPr/>
        </p:nvPicPr>
        <p:blipFill>
          <a:blip r:embed="rId2" cstate="print">
            <a:clrChange>
              <a:clrFrom>
                <a:srgbClr val="F8F8F6"/>
              </a:clrFrom>
              <a:clrTo>
                <a:srgbClr val="F8F8F6">
                  <a:alpha val="0"/>
                </a:srgbClr>
              </a:clrTo>
            </a:clrChange>
          </a:blip>
          <a:srcRect/>
          <a:stretch>
            <a:fillRect/>
          </a:stretch>
        </p:blipFill>
        <p:spPr bwMode="auto">
          <a:xfrm>
            <a:off x="6248400" y="838201"/>
            <a:ext cx="3019425" cy="3672274"/>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effectLst>
            <a:outerShdw blurRad="50800" dist="38100" dir="2700000" algn="tl" rotWithShape="0">
              <a:prstClr val="black">
                <a:alpha val="40000"/>
              </a:prstClr>
            </a:outerShdw>
          </a:effectLst>
        </p:spPr>
        <p:txBody>
          <a:bodyPr/>
          <a:lstStyle/>
          <a:p>
            <a:r>
              <a:rPr lang="en-US" dirty="0" smtClean="0"/>
              <a:t>Next Step … Normalization</a:t>
            </a:r>
            <a:endParaRPr lang="en-US" dirty="0"/>
          </a:p>
        </p:txBody>
      </p:sp>
      <p:sp>
        <p:nvSpPr>
          <p:cNvPr id="3" name="Subtitle 2"/>
          <p:cNvSpPr>
            <a:spLocks noGrp="1"/>
          </p:cNvSpPr>
          <p:nvPr>
            <p:ph type="subTitle" idx="1"/>
          </p:nvPr>
        </p:nvSpPr>
        <p:spPr>
          <a:xfrm>
            <a:off x="228600" y="1447800"/>
            <a:ext cx="8686800" cy="3886200"/>
          </a:xfrm>
        </p:spPr>
        <p:txBody>
          <a:bodyPr/>
          <a:lstStyle/>
          <a:p>
            <a:r>
              <a:rPr lang="en-US" dirty="0" smtClean="0">
                <a:solidFill>
                  <a:schemeClr val="tx1"/>
                </a:solidFill>
              </a:rPr>
              <a:t>With matching decided we needed to normalize the data.  This was done to copies of the production MARC records and that used to make lists.   </a:t>
            </a:r>
          </a:p>
          <a:p>
            <a:endParaRPr lang="en-US" dirty="0" smtClean="0">
              <a:solidFill>
                <a:schemeClr val="tx1"/>
              </a:solidFill>
            </a:endParaRPr>
          </a:p>
          <a:p>
            <a:r>
              <a:rPr lang="en-US" dirty="0" smtClean="0">
                <a:solidFill>
                  <a:schemeClr val="tx1"/>
                </a:solidFill>
              </a:rPr>
              <a:t>Normalization is needed because of variability in how data was entered.  It allows us to get the most possible matches based on data.</a:t>
            </a:r>
            <a:endParaRPr lang="en-US"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Melting Pot</a:t>
            </a:r>
            <a:endParaRPr lang="en-US" dirty="0"/>
          </a:p>
        </p:txBody>
      </p:sp>
      <p:sp>
        <p:nvSpPr>
          <p:cNvPr id="3" name="Subtitle 2"/>
          <p:cNvSpPr>
            <a:spLocks noGrp="1"/>
          </p:cNvSpPr>
          <p:nvPr>
            <p:ph type="subTitle" idx="1"/>
          </p:nvPr>
        </p:nvSpPr>
        <p:spPr>
          <a:xfrm>
            <a:off x="228600" y="1219200"/>
            <a:ext cx="8686800" cy="1066800"/>
          </a:xfrm>
        </p:spPr>
        <p:txBody>
          <a:bodyPr/>
          <a:lstStyle/>
          <a:p>
            <a:r>
              <a:rPr lang="en-US" dirty="0" smtClean="0">
                <a:solidFill>
                  <a:schemeClr val="tx1"/>
                </a:solidFill>
              </a:rPr>
              <a:t>We were ten library systems with no standard source of MARC records. </a:t>
            </a:r>
          </a:p>
        </p:txBody>
      </p:sp>
      <p:pic>
        <p:nvPicPr>
          <p:cNvPr id="46082" name="Picture 2" descr="http://www.vosizneias.com/wp-content/uploads/2010/09/Emigrants-Arriving-Ellis-Island.jpg"/>
          <p:cNvPicPr>
            <a:picLocks noChangeAspect="1" noChangeArrowheads="1"/>
          </p:cNvPicPr>
          <p:nvPr/>
        </p:nvPicPr>
        <p:blipFill>
          <a:blip r:embed="rId2" cstate="print"/>
          <a:srcRect/>
          <a:stretch>
            <a:fillRect/>
          </a:stretch>
        </p:blipFill>
        <p:spPr bwMode="auto">
          <a:xfrm>
            <a:off x="4876800" y="2456336"/>
            <a:ext cx="4133850" cy="279193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TextBox 4"/>
          <p:cNvSpPr txBox="1"/>
          <p:nvPr/>
        </p:nvSpPr>
        <p:spPr>
          <a:xfrm>
            <a:off x="152400" y="2514600"/>
            <a:ext cx="6248400" cy="3323987"/>
          </a:xfrm>
          <a:prstGeom prst="rect">
            <a:avLst/>
          </a:prstGeom>
          <a:noFill/>
        </p:spPr>
        <p:txBody>
          <a:bodyPr wrap="square" rtlCol="0">
            <a:spAutoFit/>
          </a:bodyPr>
          <a:lstStyle/>
          <a:p>
            <a:r>
              <a:rPr lang="en-US" sz="3200" dirty="0" smtClean="0"/>
              <a:t>We came from five </a:t>
            </a:r>
            <a:r>
              <a:rPr lang="en-US" sz="3200" dirty="0" err="1" smtClean="0"/>
              <a:t>ILSes</a:t>
            </a:r>
            <a:r>
              <a:rPr lang="en-US" sz="3200" dirty="0" smtClean="0"/>
              <a:t>. </a:t>
            </a:r>
          </a:p>
          <a:p>
            <a:endParaRPr lang="en-US" sz="3200" dirty="0" smtClean="0"/>
          </a:p>
          <a:p>
            <a:r>
              <a:rPr lang="en-US" sz="3200" dirty="0" smtClean="0"/>
              <a:t>Each had </a:t>
            </a:r>
            <a:r>
              <a:rPr lang="en-US" sz="3200" dirty="0" smtClean="0"/>
              <a:t>its own needs and </a:t>
            </a:r>
            <a:r>
              <a:rPr lang="en-US" sz="3200" dirty="0" smtClean="0"/>
              <a:t>     workflow</a:t>
            </a:r>
            <a:r>
              <a:rPr lang="en-US" sz="3200" dirty="0" smtClean="0"/>
              <a:t>. </a:t>
            </a:r>
          </a:p>
          <a:p>
            <a:endParaRPr lang="en-US" sz="3200" dirty="0" smtClean="0"/>
          </a:p>
          <a:p>
            <a:r>
              <a:rPr lang="en-US" sz="3200" dirty="0" smtClean="0"/>
              <a:t>The </a:t>
            </a:r>
            <a:r>
              <a:rPr lang="en-US" sz="3200" dirty="0" smtClean="0"/>
              <a:t>MARC records reflected that. </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effectLst>
            <a:outerShdw blurRad="50800" dist="38100" dir="2700000" algn="tl" rotWithShape="0">
              <a:prstClr val="black">
                <a:alpha val="40000"/>
              </a:prstClr>
            </a:outerShdw>
          </a:effectLst>
        </p:spPr>
        <p:txBody>
          <a:bodyPr/>
          <a:lstStyle/>
          <a:p>
            <a:r>
              <a:rPr lang="en-US" dirty="0" smtClean="0"/>
              <a:t>Normalization Details</a:t>
            </a:r>
            <a:endParaRPr lang="en-US" dirty="0"/>
          </a:p>
        </p:txBody>
      </p:sp>
      <p:sp>
        <p:nvSpPr>
          <p:cNvPr id="3" name="Subtitle 2"/>
          <p:cNvSpPr>
            <a:spLocks noGrp="1"/>
          </p:cNvSpPr>
          <p:nvPr>
            <p:ph type="subTitle" idx="1"/>
          </p:nvPr>
        </p:nvSpPr>
        <p:spPr/>
        <p:txBody>
          <a:bodyPr/>
          <a:lstStyle/>
          <a:p>
            <a:r>
              <a:rPr lang="en-US" dirty="0" smtClean="0">
                <a:solidFill>
                  <a:schemeClr val="tx1"/>
                </a:solidFill>
              </a:rPr>
              <a:t>We  normalized case, punctuation, numbers, non-Roman characters, trailing and leading spaces, some GMDs put in as parts of titles, redacted fields, 10 digit ISBNs as 13 digit and lots, lots more.</a:t>
            </a:r>
          </a:p>
          <a:p>
            <a:endParaRPr lang="en-US" dirty="0" smtClean="0">
              <a:solidFill>
                <a:schemeClr val="tx1"/>
              </a:solidFill>
            </a:endParaRPr>
          </a:p>
          <a:p>
            <a:r>
              <a:rPr lang="en-US" dirty="0" smtClean="0">
                <a:solidFill>
                  <a:schemeClr val="tx1"/>
                </a:solidFill>
              </a:rPr>
              <a:t>This was not done to permanent records but to copies used to make the lists.</a:t>
            </a:r>
            <a:endParaRPr lang="en-US" dirty="0">
              <a:solidFill>
                <a:schemeClr val="tx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effectLst>
            <a:outerShdw blurRad="50800" dist="38100" dir="2700000" algn="tl" rotWithShape="0">
              <a:prstClr val="black">
                <a:alpha val="40000"/>
              </a:prstClr>
            </a:outerShdw>
          </a:effectLst>
        </p:spPr>
        <p:txBody>
          <a:bodyPr/>
          <a:lstStyle/>
          <a:p>
            <a:r>
              <a:rPr lang="en-US" dirty="0" smtClean="0"/>
              <a:t>Weighting</a:t>
            </a:r>
            <a:endParaRPr lang="en-US" dirty="0"/>
          </a:p>
        </p:txBody>
      </p:sp>
      <p:sp>
        <p:nvSpPr>
          <p:cNvPr id="3" name="Subtitle 2"/>
          <p:cNvSpPr>
            <a:spLocks noGrp="1"/>
          </p:cNvSpPr>
          <p:nvPr>
            <p:ph type="subTitle" idx="1"/>
          </p:nvPr>
        </p:nvSpPr>
        <p:spPr>
          <a:xfrm>
            <a:off x="533400" y="1143000"/>
            <a:ext cx="8610600" cy="1752600"/>
          </a:xfrm>
        </p:spPr>
        <p:txBody>
          <a:bodyPr/>
          <a:lstStyle/>
          <a:p>
            <a:r>
              <a:rPr lang="en-US" dirty="0" smtClean="0">
                <a:solidFill>
                  <a:schemeClr val="tx1"/>
                </a:solidFill>
              </a:rPr>
              <a:t>Finally, we had to weight the records that have been matched to determine which should be the record to keep.  </a:t>
            </a:r>
            <a:endParaRPr lang="en-US" dirty="0">
              <a:solidFill>
                <a:schemeClr val="tx1"/>
              </a:solidFill>
            </a:endParaRPr>
          </a:p>
        </p:txBody>
      </p:sp>
      <p:pic>
        <p:nvPicPr>
          <p:cNvPr id="14338" name="Picture 2" descr="http://chestofbooks.com/crafts/metal/Applied-Science-Metal-Workers/images/Fig-7-Weighing-Scale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2743200"/>
            <a:ext cx="3743325" cy="3048001"/>
          </a:xfrm>
          <a:prstGeom prst="rect">
            <a:avLst/>
          </a:prstGeom>
          <a:noFill/>
        </p:spPr>
      </p:pic>
      <p:sp>
        <p:nvSpPr>
          <p:cNvPr id="6" name="TextBox 5"/>
          <p:cNvSpPr txBox="1"/>
          <p:nvPr/>
        </p:nvSpPr>
        <p:spPr>
          <a:xfrm>
            <a:off x="4191000" y="3352800"/>
            <a:ext cx="4724400" cy="1846659"/>
          </a:xfrm>
          <a:prstGeom prst="rect">
            <a:avLst/>
          </a:prstGeom>
          <a:noFill/>
        </p:spPr>
        <p:txBody>
          <a:bodyPr wrap="square" rtlCol="0">
            <a:spAutoFit/>
          </a:bodyPr>
          <a:lstStyle/>
          <a:p>
            <a:r>
              <a:rPr lang="en-US" sz="3200" dirty="0" smtClean="0"/>
              <a:t>To do this each bib record </a:t>
            </a:r>
            <a:r>
              <a:rPr lang="en-US" sz="3200" dirty="0" smtClean="0"/>
              <a:t>was </a:t>
            </a:r>
            <a:r>
              <a:rPr lang="en-US" sz="3200" dirty="0" smtClean="0"/>
              <a:t>given a score to </a:t>
            </a:r>
            <a:r>
              <a:rPr lang="en-US" sz="3200" dirty="0" smtClean="0"/>
              <a:t>profile its </a:t>
            </a:r>
            <a:r>
              <a:rPr lang="en-US" sz="3200" dirty="0" smtClean="0"/>
              <a:t>quality.</a:t>
            </a: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effectLst>
            <a:outerShdw blurRad="50800" dist="38100" dir="2700000" algn="tl" rotWithShape="0">
              <a:prstClr val="black">
                <a:alpha val="40000"/>
              </a:prstClr>
            </a:outerShdw>
          </a:effectLst>
        </p:spPr>
        <p:txBody>
          <a:bodyPr/>
          <a:lstStyle/>
          <a:p>
            <a:r>
              <a:rPr lang="en-US" dirty="0" smtClean="0"/>
              <a:t>The Weighting Criteria</a:t>
            </a:r>
            <a:endParaRPr lang="en-US" dirty="0"/>
          </a:p>
        </p:txBody>
      </p:sp>
      <p:sp>
        <p:nvSpPr>
          <p:cNvPr id="3" name="Subtitle 2"/>
          <p:cNvSpPr>
            <a:spLocks noGrp="1"/>
          </p:cNvSpPr>
          <p:nvPr>
            <p:ph type="subTitle" idx="1"/>
          </p:nvPr>
        </p:nvSpPr>
        <p:spPr>
          <a:xfrm>
            <a:off x="228600" y="1676400"/>
            <a:ext cx="8686800" cy="3276600"/>
          </a:xfrm>
        </p:spPr>
        <p:txBody>
          <a:bodyPr/>
          <a:lstStyle/>
          <a:p>
            <a:r>
              <a:rPr lang="en-US" dirty="0" smtClean="0">
                <a:solidFill>
                  <a:schemeClr val="tx1"/>
                </a:solidFill>
              </a:rPr>
              <a:t>We looked at the presence, </a:t>
            </a:r>
            <a:r>
              <a:rPr lang="en-US" dirty="0" smtClean="0">
                <a:solidFill>
                  <a:schemeClr val="tx1"/>
                </a:solidFill>
              </a:rPr>
              <a:t>length, and </a:t>
            </a:r>
            <a:r>
              <a:rPr lang="en-US" dirty="0" smtClean="0">
                <a:solidFill>
                  <a:schemeClr val="tx1"/>
                </a:solidFill>
              </a:rPr>
              <a:t>number of entries in the 003, 02X, 24X, 300, 260$b, 100, 010, 500s, 440, 490, 830s, 7XX, 9XX and 59X </a:t>
            </a:r>
            <a:r>
              <a:rPr lang="en-US" dirty="0" smtClean="0">
                <a:solidFill>
                  <a:schemeClr val="tx1"/>
                </a:solidFill>
              </a:rPr>
              <a:t>fields to </a:t>
            </a:r>
            <a:r>
              <a:rPr lang="en-US" dirty="0" smtClean="0">
                <a:solidFill>
                  <a:schemeClr val="tx1"/>
                </a:solidFill>
              </a:rPr>
              <a:t>manipulate, add to, subtract from, bludgeon, poke and eventually determine a 24 digit number that would </a:t>
            </a:r>
            <a:r>
              <a:rPr lang="en-US" dirty="0" smtClean="0">
                <a:solidFill>
                  <a:schemeClr val="tx1"/>
                </a:solidFill>
              </a:rPr>
              <a:t>profile </a:t>
            </a:r>
            <a:r>
              <a:rPr lang="en-US" dirty="0" smtClean="0">
                <a:solidFill>
                  <a:schemeClr val="tx1"/>
                </a:solidFill>
              </a:rPr>
              <a:t>the quality of a bib record</a:t>
            </a:r>
            <a:r>
              <a:rPr lang="en-US" dirty="0" smtClean="0">
                <a:solidFill>
                  <a:schemeClr val="tx1"/>
                </a:solidFill>
              </a:rPr>
              <a:t>.</a:t>
            </a:r>
          </a:p>
          <a:p>
            <a:endParaRPr lang="en-US" dirty="0" smtClean="0">
              <a:solidFill>
                <a:schemeClr val="tx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effectLst>
            <a:outerShdw blurRad="50800" dist="38100" dir="2700000" algn="tl" rotWithShape="0">
              <a:prstClr val="black">
                <a:alpha val="40000"/>
              </a:prstClr>
            </a:outerShdw>
          </a:effectLst>
        </p:spPr>
        <p:txBody>
          <a:bodyPr/>
          <a:lstStyle/>
          <a:p>
            <a:r>
              <a:rPr lang="en-US" dirty="0" smtClean="0"/>
              <a:t>The Merging</a:t>
            </a:r>
            <a:endParaRPr lang="en-US" dirty="0"/>
          </a:p>
        </p:txBody>
      </p:sp>
      <p:sp>
        <p:nvSpPr>
          <p:cNvPr id="3" name="Subtitle 2"/>
          <p:cNvSpPr>
            <a:spLocks noGrp="1"/>
          </p:cNvSpPr>
          <p:nvPr>
            <p:ph type="subTitle" idx="1"/>
          </p:nvPr>
        </p:nvSpPr>
        <p:spPr>
          <a:xfrm>
            <a:off x="228600" y="2133600"/>
            <a:ext cx="8686800" cy="3276600"/>
          </a:xfrm>
        </p:spPr>
        <p:txBody>
          <a:bodyPr/>
          <a:lstStyle/>
          <a:p>
            <a:r>
              <a:rPr lang="en-US" dirty="0" smtClean="0">
                <a:solidFill>
                  <a:schemeClr val="tx1"/>
                </a:solidFill>
              </a:rPr>
              <a:t>Once the weighing is done the highest scored record in each group is made the master record, the </a:t>
            </a:r>
            <a:r>
              <a:rPr lang="en-US" dirty="0" smtClean="0">
                <a:solidFill>
                  <a:schemeClr val="tx1"/>
                </a:solidFill>
              </a:rPr>
              <a:t>copies and holds </a:t>
            </a:r>
            <a:r>
              <a:rPr lang="en-US" dirty="0" smtClean="0">
                <a:solidFill>
                  <a:schemeClr val="tx1"/>
                </a:solidFill>
              </a:rPr>
              <a:t>from the others moved to it and those bibs marked deleted.  </a:t>
            </a:r>
          </a:p>
          <a:p>
            <a:endParaRPr lang="en-US" dirty="0">
              <a:solidFill>
                <a:schemeClr val="tx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Checking the Weight </a:t>
            </a:r>
            <a:endParaRPr lang="en-US" dirty="0"/>
          </a:p>
        </p:txBody>
      </p:sp>
      <p:sp>
        <p:nvSpPr>
          <p:cNvPr id="3" name="Subtitle 2"/>
          <p:cNvSpPr>
            <a:spLocks noGrp="1"/>
          </p:cNvSpPr>
          <p:nvPr>
            <p:ph type="subTitle" idx="1"/>
          </p:nvPr>
        </p:nvSpPr>
        <p:spPr>
          <a:xfrm>
            <a:off x="304800" y="1447800"/>
            <a:ext cx="8686800" cy="3886200"/>
          </a:xfrm>
        </p:spPr>
        <p:txBody>
          <a:bodyPr/>
          <a:lstStyle/>
          <a:p>
            <a:r>
              <a:rPr lang="en-US" dirty="0" smtClean="0">
                <a:solidFill>
                  <a:schemeClr val="tx1"/>
                </a:solidFill>
              </a:rPr>
              <a:t>We did a report of items that would group based on our criteria and had staff do sample manual checks to see if they could live with the dominant record. </a:t>
            </a:r>
          </a:p>
          <a:p>
            <a:r>
              <a:rPr lang="en-US" dirty="0" smtClean="0">
                <a:solidFill>
                  <a:schemeClr val="tx1"/>
                </a:solidFill>
              </a:rPr>
              <a:t>We collectively checked ~1,000 merges. </a:t>
            </a:r>
            <a:endParaRPr lang="en-US" dirty="0">
              <a:solidFill>
                <a:schemeClr val="tx1"/>
              </a:solidFill>
            </a:endParaRPr>
          </a:p>
        </p:txBody>
      </p:sp>
      <p:pic>
        <p:nvPicPr>
          <p:cNvPr id="11266" name="Picture 2" descr="http://sothensarahsaid.files.wordpress.com/2011/02/0511-0811-0415-3733_cartoon_of_an_office_worker_drinking_too_much_coffee_clipart_image.pn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52400" y="3429000"/>
            <a:ext cx="3333750" cy="3000376"/>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r>
              <a:rPr lang="en-US" dirty="0" smtClean="0">
                <a:solidFill>
                  <a:schemeClr val="tx1"/>
                </a:solidFill>
              </a:rPr>
              <a:t>90 % of the time we felt the highest quality record was selected as the dominant. </a:t>
            </a:r>
            <a:r>
              <a:rPr lang="en-US" dirty="0" smtClean="0">
                <a:solidFill>
                  <a:schemeClr val="tx1"/>
                </a:solidFill>
              </a:rPr>
              <a:t> More </a:t>
            </a:r>
            <a:r>
              <a:rPr lang="en-US" dirty="0" smtClean="0">
                <a:solidFill>
                  <a:schemeClr val="tx1"/>
                </a:solidFill>
              </a:rPr>
              <a:t>than 9% of the time an acceptable record was selected. </a:t>
            </a:r>
            <a:endParaRPr lang="en-US" dirty="0" smtClean="0">
              <a:solidFill>
                <a:schemeClr val="tx1"/>
              </a:solidFill>
            </a:endParaRPr>
          </a:p>
          <a:p>
            <a:endParaRPr lang="en-US" dirty="0" smtClean="0">
              <a:solidFill>
                <a:schemeClr val="tx1"/>
              </a:solidFill>
            </a:endParaRPr>
          </a:p>
          <a:p>
            <a:r>
              <a:rPr lang="en-US" dirty="0" smtClean="0">
                <a:solidFill>
                  <a:schemeClr val="tx1"/>
                </a:solidFill>
              </a:rPr>
              <a:t>In a very few instances human </a:t>
            </a:r>
            <a:r>
              <a:rPr lang="en-US" dirty="0" smtClean="0">
                <a:solidFill>
                  <a:schemeClr val="tx1"/>
                </a:solidFill>
              </a:rPr>
              <a:t>errors in the record made the system </a:t>
            </a:r>
            <a:r>
              <a:rPr lang="en-US" dirty="0" smtClean="0">
                <a:solidFill>
                  <a:schemeClr val="tx1"/>
                </a:solidFill>
              </a:rPr>
              <a:t>create a bad profile, but never an actual bad dominant record.</a:t>
            </a:r>
            <a:endParaRPr lang="en-US" dirty="0">
              <a:solidFill>
                <a:schemeClr val="tx1"/>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effectLst>
            <a:outerShdw blurRad="50800" dist="38100" dir="2700000" algn="tl" rotWithShape="0">
              <a:prstClr val="black">
                <a:alpha val="40000"/>
              </a:prstClr>
            </a:outerShdw>
          </a:effectLst>
        </p:spPr>
        <p:txBody>
          <a:bodyPr/>
          <a:lstStyle/>
          <a:p>
            <a:r>
              <a:rPr lang="en-US" dirty="0" smtClean="0"/>
              <a:t>The Coding</a:t>
            </a:r>
            <a:endParaRPr lang="en-US" dirty="0"/>
          </a:p>
        </p:txBody>
      </p:sp>
      <p:sp>
        <p:nvSpPr>
          <p:cNvPr id="3" name="Subtitle 2"/>
          <p:cNvSpPr>
            <a:spLocks noGrp="1"/>
          </p:cNvSpPr>
          <p:nvPr>
            <p:ph type="subTitle" idx="1"/>
          </p:nvPr>
        </p:nvSpPr>
        <p:spPr>
          <a:xfrm>
            <a:off x="228600" y="1447800"/>
            <a:ext cx="8686800" cy="3886200"/>
          </a:xfrm>
        </p:spPr>
        <p:txBody>
          <a:bodyPr/>
          <a:lstStyle/>
          <a:p>
            <a:r>
              <a:rPr lang="en-US" dirty="0" smtClean="0">
                <a:solidFill>
                  <a:schemeClr val="tx1"/>
                </a:solidFill>
              </a:rPr>
              <a:t>We proceeded to contract with Equinox to have them develop the code and run it against our test environment (and eventually production). </a:t>
            </a:r>
            <a:endParaRPr lang="en-US" dirty="0" smtClean="0">
              <a:solidFill>
                <a:schemeClr val="tx1"/>
              </a:solidFill>
            </a:endParaRPr>
          </a:p>
          <a:p>
            <a:r>
              <a:rPr lang="en-US" dirty="0" smtClean="0">
                <a:solidFill>
                  <a:schemeClr val="tx1"/>
                </a:solidFill>
              </a:rPr>
              <a:t> </a:t>
            </a:r>
            <a:r>
              <a:rPr lang="en-US" dirty="0" smtClean="0">
                <a:solidFill>
                  <a:schemeClr val="tx1"/>
                </a:solidFill>
              </a:rPr>
              <a:t>Galen Charlton was our primary contact in </a:t>
            </a:r>
            <a:r>
              <a:rPr lang="en-US" dirty="0" smtClean="0">
                <a:solidFill>
                  <a:schemeClr val="tx1"/>
                </a:solidFill>
              </a:rPr>
              <a:t>this. In addition to his coding of the algorithm he </a:t>
            </a:r>
            <a:r>
              <a:rPr lang="en-US" dirty="0" smtClean="0">
                <a:solidFill>
                  <a:schemeClr val="tx1"/>
                </a:solidFill>
              </a:rPr>
              <a:t>also provided </a:t>
            </a:r>
            <a:r>
              <a:rPr lang="en-US" dirty="0" smtClean="0">
                <a:solidFill>
                  <a:schemeClr val="tx1"/>
                </a:solidFill>
              </a:rPr>
              <a:t>input </a:t>
            </a:r>
            <a:r>
              <a:rPr lang="en-US" dirty="0" smtClean="0">
                <a:solidFill>
                  <a:schemeClr val="tx1"/>
                </a:solidFill>
              </a:rPr>
              <a:t>about </a:t>
            </a:r>
            <a:r>
              <a:rPr lang="en-US" dirty="0" smtClean="0">
                <a:solidFill>
                  <a:schemeClr val="tx1"/>
                </a:solidFill>
              </a:rPr>
              <a:t>additional criteria to include in the weighting and normalization.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effectLst>
            <a:outerShdw blurRad="50800" dist="38100" dir="2700000" algn="tl" rotWithShape="0">
              <a:prstClr val="black">
                <a:alpha val="40000"/>
              </a:prstClr>
            </a:outerShdw>
          </a:effectLst>
        </p:spPr>
        <p:txBody>
          <a:bodyPr>
            <a:normAutofit/>
          </a:bodyPr>
          <a:lstStyle/>
          <a:p>
            <a:r>
              <a:rPr lang="en-US" dirty="0" smtClean="0"/>
              <a:t>Test </a:t>
            </a:r>
            <a:r>
              <a:rPr lang="en-US" dirty="0" smtClean="0"/>
              <a:t>Server </a:t>
            </a:r>
            <a:endParaRPr lang="en-US" dirty="0"/>
          </a:p>
        </p:txBody>
      </p:sp>
      <p:sp>
        <p:nvSpPr>
          <p:cNvPr id="3" name="Subtitle 2"/>
          <p:cNvSpPr>
            <a:spLocks noGrp="1"/>
          </p:cNvSpPr>
          <p:nvPr>
            <p:ph type="subTitle" idx="1"/>
          </p:nvPr>
        </p:nvSpPr>
        <p:spPr>
          <a:xfrm>
            <a:off x="0" y="1219200"/>
            <a:ext cx="8686800" cy="3200400"/>
          </a:xfrm>
        </p:spPr>
        <p:txBody>
          <a:bodyPr/>
          <a:lstStyle/>
          <a:p>
            <a:r>
              <a:rPr lang="en-US" dirty="0" smtClean="0">
                <a:solidFill>
                  <a:schemeClr val="tx1"/>
                </a:solidFill>
              </a:rPr>
              <a:t>Once run on the test server we took our new batches of records and broke them into 50,000 record chunks.  We then gave those chunks to member libraries and had them do random samples for five days.</a:t>
            </a:r>
          </a:p>
        </p:txBody>
      </p:sp>
      <p:pic>
        <p:nvPicPr>
          <p:cNvPr id="8194" name="Picture 2" descr="http://www.chemspider.com/blog/wp-content/uploads/2008/10/stacks_of_paper.pn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181600" y="2895600"/>
            <a:ext cx="2305050" cy="27336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effectLst>
            <a:outerShdw blurRad="50800" dist="38100" dir="2700000" algn="tl" rotWithShape="0">
              <a:prstClr val="black">
                <a:alpha val="40000"/>
              </a:prstClr>
            </a:outerShdw>
          </a:effectLst>
        </p:spPr>
        <p:txBody>
          <a:bodyPr/>
          <a:lstStyle/>
          <a:p>
            <a:r>
              <a:rPr lang="en-US" dirty="0" smtClean="0"/>
              <a:t>Fixed As We Went</a:t>
            </a:r>
            <a:endParaRPr lang="en-US" dirty="0"/>
          </a:p>
        </p:txBody>
      </p:sp>
      <p:sp>
        <p:nvSpPr>
          <p:cNvPr id="3" name="Subtitle 2"/>
          <p:cNvSpPr>
            <a:spLocks noGrp="1"/>
          </p:cNvSpPr>
          <p:nvPr>
            <p:ph type="subTitle" idx="1"/>
          </p:nvPr>
        </p:nvSpPr>
        <p:spPr>
          <a:xfrm>
            <a:off x="228600" y="1600200"/>
            <a:ext cx="8686800" cy="3505200"/>
          </a:xfrm>
        </p:spPr>
        <p:txBody>
          <a:bodyPr/>
          <a:lstStyle/>
          <a:p>
            <a:r>
              <a:rPr lang="en-US" dirty="0" smtClean="0">
                <a:solidFill>
                  <a:schemeClr val="tx1"/>
                </a:solidFill>
              </a:rPr>
              <a:t>Non-Standard Cataloging (ongoing)</a:t>
            </a:r>
          </a:p>
          <a:p>
            <a:r>
              <a:rPr lang="en-US" dirty="0" smtClean="0">
                <a:solidFill>
                  <a:schemeClr val="tx1"/>
                </a:solidFill>
              </a:rPr>
              <a:t>13 </a:t>
            </a:r>
            <a:r>
              <a:rPr lang="en-US" dirty="0" smtClean="0">
                <a:solidFill>
                  <a:schemeClr val="tx1"/>
                </a:solidFill>
              </a:rPr>
              <a:t>digit ISBNs normalizing as 10 digit ISBNs.  </a:t>
            </a:r>
          </a:p>
          <a:p>
            <a:r>
              <a:rPr lang="en-US" dirty="0" smtClean="0">
                <a:solidFill>
                  <a:schemeClr val="tx1"/>
                </a:solidFill>
              </a:rPr>
              <a:t>Identified many parts of item sets as issues. </a:t>
            </a:r>
          </a:p>
          <a:p>
            <a:r>
              <a:rPr lang="en-US" dirty="0" smtClean="0">
                <a:solidFill>
                  <a:schemeClr val="tx1"/>
                </a:solidFill>
              </a:rPr>
              <a:t>Shared title publications with different formats.  </a:t>
            </a:r>
          </a:p>
          <a:p>
            <a:r>
              <a:rPr lang="en-US" dirty="0" smtClean="0">
                <a:solidFill>
                  <a:schemeClr val="tx1"/>
                </a:solidFill>
              </a:rPr>
              <a:t>The order of the ISBNs. </a:t>
            </a:r>
          </a:p>
          <a:p>
            <a:r>
              <a:rPr lang="en-US" dirty="0" smtClean="0">
                <a:solidFill>
                  <a:schemeClr val="tx1"/>
                </a:solidFill>
              </a:rPr>
              <a:t>Kits. </a:t>
            </a:r>
            <a:endParaRPr lang="en-US" dirty="0">
              <a:solidFill>
                <a:schemeClr val="tx1"/>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152400"/>
            <a:ext cx="6172200" cy="762000"/>
          </a:xfrm>
          <a:effectLst>
            <a:outerShdw blurRad="50800" dist="38100" dir="2700000" algn="tl" rotWithShape="0">
              <a:prstClr val="black">
                <a:alpha val="40000"/>
              </a:prstClr>
            </a:outerShdw>
          </a:effectLst>
        </p:spPr>
        <p:txBody>
          <a:bodyPr/>
          <a:lstStyle/>
          <a:p>
            <a:r>
              <a:rPr lang="en-US" dirty="0" smtClean="0"/>
              <a:t>In Conclusion</a:t>
            </a:r>
            <a:endParaRPr lang="en-US" dirty="0"/>
          </a:p>
        </p:txBody>
      </p:sp>
      <p:sp>
        <p:nvSpPr>
          <p:cNvPr id="3" name="Subtitle 2"/>
          <p:cNvSpPr>
            <a:spLocks noGrp="1"/>
          </p:cNvSpPr>
          <p:nvPr>
            <p:ph type="subTitle" idx="1"/>
          </p:nvPr>
        </p:nvSpPr>
        <p:spPr>
          <a:xfrm>
            <a:off x="-152400" y="1524000"/>
            <a:ext cx="9296400" cy="3886200"/>
          </a:xfrm>
        </p:spPr>
        <p:txBody>
          <a:bodyPr/>
          <a:lstStyle/>
          <a:p>
            <a:r>
              <a:rPr lang="en-US" dirty="0" smtClean="0">
                <a:solidFill>
                  <a:schemeClr val="tx1"/>
                </a:solidFill>
              </a:rPr>
              <a:t>We don’t know how many bad matches were formed</a:t>
            </a:r>
            <a:r>
              <a:rPr lang="en-US" dirty="0" smtClean="0">
                <a:solidFill>
                  <a:schemeClr val="tx1"/>
                </a:solidFill>
              </a:rPr>
              <a:t>.</a:t>
            </a:r>
          </a:p>
          <a:p>
            <a:endParaRPr lang="en-US" dirty="0" smtClean="0">
              <a:solidFill>
                <a:schemeClr val="tx1"/>
              </a:solidFill>
            </a:endParaRPr>
          </a:p>
          <a:p>
            <a:r>
              <a:rPr lang="en-US" dirty="0" smtClean="0">
                <a:solidFill>
                  <a:schemeClr val="tx1"/>
                </a:solidFill>
              </a:rPr>
              <a:t>Total discovered after a year is less than 200.</a:t>
            </a:r>
          </a:p>
          <a:p>
            <a:endParaRPr lang="en-US" dirty="0" smtClean="0">
              <a:solidFill>
                <a:schemeClr val="tx1"/>
              </a:solidFill>
            </a:endParaRPr>
          </a:p>
          <a:p>
            <a:r>
              <a:rPr lang="en-US" sz="3600" dirty="0" smtClean="0">
                <a:solidFill>
                  <a:schemeClr val="tx1"/>
                </a:solidFill>
              </a:rPr>
              <a:t>We </a:t>
            </a:r>
            <a:r>
              <a:rPr lang="en-US" sz="3600" dirty="0" smtClean="0">
                <a:solidFill>
                  <a:schemeClr val="tx1"/>
                </a:solidFill>
              </a:rPr>
              <a:t>were able to purge 326,098 bib records or about 27% of our ISBN based collection. </a:t>
            </a:r>
          </a:p>
          <a:p>
            <a:endParaRPr lang="en-US"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Over 2,000,000 Records</a:t>
            </a:r>
            <a:endParaRPr lang="en-US" dirty="0"/>
          </a:p>
        </p:txBody>
      </p:sp>
      <p:sp>
        <p:nvSpPr>
          <p:cNvPr id="3" name="Subtitle 2"/>
          <p:cNvSpPr>
            <a:spLocks noGrp="1"/>
          </p:cNvSpPr>
          <p:nvPr>
            <p:ph type="subTitle" idx="1"/>
          </p:nvPr>
        </p:nvSpPr>
        <p:spPr/>
        <p:txBody>
          <a:bodyPr/>
          <a:lstStyle/>
          <a:p>
            <a:r>
              <a:rPr lang="en-US" dirty="0" smtClean="0">
                <a:solidFill>
                  <a:schemeClr val="tx1"/>
                </a:solidFill>
              </a:rPr>
              <a:t>Ten library systems joined in three waves.</a:t>
            </a:r>
          </a:p>
          <a:p>
            <a:endParaRPr lang="en-US" dirty="0" smtClean="0">
              <a:solidFill>
                <a:schemeClr val="tx1"/>
              </a:solidFill>
            </a:endParaRPr>
          </a:p>
        </p:txBody>
      </p:sp>
      <p:graphicFrame>
        <p:nvGraphicFramePr>
          <p:cNvPr id="5" name="Chart 4"/>
          <p:cNvGraphicFramePr/>
          <p:nvPr/>
        </p:nvGraphicFramePr>
        <p:xfrm>
          <a:off x="609600" y="1981200"/>
          <a:ext cx="7239000" cy="3857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152400"/>
            <a:ext cx="5715000" cy="762000"/>
          </a:xfrm>
          <a:effectLst>
            <a:outerShdw blurRad="50800" dist="38100" dir="2700000" algn="tl" rotWithShape="0">
              <a:prstClr val="black">
                <a:alpha val="40000"/>
              </a:prstClr>
            </a:outerShdw>
          </a:effectLst>
        </p:spPr>
        <p:txBody>
          <a:bodyPr/>
          <a:lstStyle/>
          <a:p>
            <a:r>
              <a:rPr lang="en-US" dirty="0" smtClean="0"/>
              <a:t>Evaluation</a:t>
            </a:r>
            <a:endParaRPr lang="en-US" dirty="0"/>
          </a:p>
        </p:txBody>
      </p:sp>
      <p:sp>
        <p:nvSpPr>
          <p:cNvPr id="3" name="Subtitle 2"/>
          <p:cNvSpPr>
            <a:spLocks noGrp="1"/>
          </p:cNvSpPr>
          <p:nvPr>
            <p:ph type="subTitle" idx="1"/>
          </p:nvPr>
        </p:nvSpPr>
        <p:spPr>
          <a:xfrm>
            <a:off x="-152400" y="1600200"/>
            <a:ext cx="5257800" cy="3124200"/>
          </a:xfrm>
        </p:spPr>
        <p:txBody>
          <a:bodyPr/>
          <a:lstStyle/>
          <a:p>
            <a:r>
              <a:rPr lang="en-US" dirty="0" smtClean="0">
                <a:solidFill>
                  <a:schemeClr val="tx1"/>
                </a:solidFill>
              </a:rPr>
              <a:t>The catalog is visibly cleaner.  </a:t>
            </a:r>
          </a:p>
          <a:p>
            <a:endParaRPr lang="en-US" dirty="0" smtClean="0">
              <a:solidFill>
                <a:schemeClr val="tx1"/>
              </a:solidFill>
            </a:endParaRPr>
          </a:p>
          <a:p>
            <a:r>
              <a:rPr lang="en-US" dirty="0" smtClean="0">
                <a:solidFill>
                  <a:schemeClr val="tx1"/>
                </a:solidFill>
              </a:rPr>
              <a:t>The cost per bib record </a:t>
            </a:r>
            <a:endParaRPr lang="en-US" dirty="0" smtClean="0">
              <a:solidFill>
                <a:schemeClr val="tx1"/>
              </a:solidFill>
            </a:endParaRPr>
          </a:p>
          <a:p>
            <a:r>
              <a:rPr lang="en-US" dirty="0" smtClean="0">
                <a:solidFill>
                  <a:schemeClr val="tx1"/>
                </a:solidFill>
              </a:rPr>
              <a:t>was </a:t>
            </a:r>
            <a:r>
              <a:rPr lang="en-US" dirty="0" smtClean="0">
                <a:solidFill>
                  <a:schemeClr val="tx1"/>
                </a:solidFill>
              </a:rPr>
              <a:t>1.5 cents.</a:t>
            </a:r>
          </a:p>
          <a:p>
            <a:endParaRPr lang="en-US" dirty="0" smtClean="0">
              <a:solidFill>
                <a:schemeClr val="tx1"/>
              </a:solidFill>
            </a:endParaRPr>
          </a:p>
          <a:p>
            <a:r>
              <a:rPr lang="en-US" dirty="0" smtClean="0">
                <a:solidFill>
                  <a:schemeClr val="tx1"/>
                </a:solidFill>
              </a:rPr>
              <a:t>Absolutely </a:t>
            </a:r>
            <a:r>
              <a:rPr lang="en-US" dirty="0" smtClean="0">
                <a:solidFill>
                  <a:schemeClr val="tx1"/>
                </a:solidFill>
              </a:rPr>
              <a:t>successful!</a:t>
            </a:r>
            <a:endParaRPr lang="en-US" dirty="0" smtClean="0">
              <a:solidFill>
                <a:schemeClr val="tx1"/>
              </a:solidFill>
            </a:endParaRPr>
          </a:p>
          <a:p>
            <a:endParaRPr lang="en-US" dirty="0">
              <a:solidFill>
                <a:schemeClr val="tx1"/>
              </a:solidFill>
            </a:endParaRPr>
          </a:p>
        </p:txBody>
      </p:sp>
      <p:pic>
        <p:nvPicPr>
          <p:cNvPr id="5122" name="Picture 2" descr="http://hervillage.files.wordpress.com/2010/11/huzzah.jpg"/>
          <p:cNvPicPr>
            <a:picLocks noChangeAspect="1" noChangeArrowheads="1"/>
          </p:cNvPicPr>
          <p:nvPr/>
        </p:nvPicPr>
        <p:blipFill>
          <a:blip r:embed="rId2" cstate="print"/>
          <a:srcRect/>
          <a:stretch>
            <a:fillRect/>
          </a:stretch>
        </p:blipFill>
        <p:spPr bwMode="auto">
          <a:xfrm>
            <a:off x="4495800" y="1600200"/>
            <a:ext cx="4572000" cy="343637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152400"/>
            <a:ext cx="5410200" cy="762000"/>
          </a:xfrm>
          <a:effectLst>
            <a:outerShdw blurRad="50800" dist="38100" dir="2700000" algn="tl" rotWithShape="0">
              <a:prstClr val="black">
                <a:alpha val="40000"/>
              </a:prstClr>
            </a:outerShdw>
          </a:effectLst>
        </p:spPr>
        <p:txBody>
          <a:bodyPr/>
          <a:lstStyle/>
          <a:p>
            <a:r>
              <a:rPr lang="en-US" dirty="0" smtClean="0"/>
              <a:t>Future</a:t>
            </a:r>
            <a:endParaRPr lang="en-US" dirty="0"/>
          </a:p>
        </p:txBody>
      </p:sp>
      <p:sp>
        <p:nvSpPr>
          <p:cNvPr id="3" name="Subtitle 2"/>
          <p:cNvSpPr>
            <a:spLocks noGrp="1"/>
          </p:cNvSpPr>
          <p:nvPr>
            <p:ph type="subTitle" idx="1"/>
          </p:nvPr>
        </p:nvSpPr>
        <p:spPr/>
        <p:txBody>
          <a:bodyPr/>
          <a:lstStyle/>
          <a:p>
            <a:r>
              <a:rPr lang="en-US" dirty="0" smtClean="0">
                <a:solidFill>
                  <a:schemeClr val="tx1"/>
                </a:solidFill>
              </a:rPr>
              <a:t>We want to continue to refine it (</a:t>
            </a:r>
            <a:r>
              <a:rPr lang="en-US" dirty="0" err="1" smtClean="0">
                <a:solidFill>
                  <a:schemeClr val="tx1"/>
                </a:solidFill>
              </a:rPr>
              <a:t>eg</a:t>
            </a:r>
            <a:r>
              <a:rPr lang="en-US" dirty="0" smtClean="0">
                <a:solidFill>
                  <a:schemeClr val="tx1"/>
                </a:solidFill>
              </a:rPr>
              <a:t>. 020 subfield z). </a:t>
            </a:r>
          </a:p>
          <a:p>
            <a:endParaRPr lang="en-US" dirty="0" smtClean="0">
              <a:solidFill>
                <a:schemeClr val="tx1"/>
              </a:solidFill>
            </a:endParaRPr>
          </a:p>
          <a:p>
            <a:r>
              <a:rPr lang="en-US" dirty="0" smtClean="0">
                <a:solidFill>
                  <a:schemeClr val="tx1"/>
                </a:solidFill>
              </a:rPr>
              <a:t>There are still problems that need to be cleaned up in the catalog – some manually and some by automation</a:t>
            </a:r>
            <a:r>
              <a:rPr lang="en-US" dirty="0" smtClean="0">
                <a:solidFill>
                  <a:schemeClr val="tx1"/>
                </a:solidFill>
              </a:rPr>
              <a:t>.</a:t>
            </a:r>
          </a:p>
          <a:p>
            <a:endParaRPr lang="en-US" dirty="0" smtClean="0">
              <a:solidFill>
                <a:schemeClr val="tx1"/>
              </a:solidFill>
            </a:endParaRPr>
          </a:p>
          <a:p>
            <a:r>
              <a:rPr lang="en-US" dirty="0" smtClean="0">
                <a:solidFill>
                  <a:schemeClr val="tx1"/>
                </a:solidFill>
              </a:rPr>
              <a:t>Raising Standards.</a:t>
            </a:r>
            <a:endParaRPr lang="en-US" dirty="0" smtClean="0">
              <a:solidFill>
                <a:schemeClr val="tx1"/>
              </a:solidFill>
            </a:endParaRPr>
          </a:p>
          <a:p>
            <a:endParaRPr lang="en-US" dirty="0" smtClean="0">
              <a:solidFill>
                <a:schemeClr val="tx1"/>
              </a:solidFill>
            </a:endParaRPr>
          </a:p>
          <a:p>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a:xfrm>
            <a:off x="152400" y="990600"/>
            <a:ext cx="8686800" cy="3886200"/>
          </a:xfrm>
        </p:spPr>
        <p:txBody>
          <a:bodyPr/>
          <a:lstStyle/>
          <a:p>
            <a:r>
              <a:rPr lang="en-US" dirty="0" smtClean="0">
                <a:solidFill>
                  <a:schemeClr val="tx1"/>
                </a:solidFill>
              </a:rPr>
              <a:t>New libraries that have joined SCLENDs use our </a:t>
            </a:r>
            <a:r>
              <a:rPr lang="en-US" dirty="0" err="1" smtClean="0">
                <a:solidFill>
                  <a:schemeClr val="tx1"/>
                </a:solidFill>
              </a:rPr>
              <a:t>deduping</a:t>
            </a:r>
            <a:r>
              <a:rPr lang="en-US" dirty="0" smtClean="0">
                <a:solidFill>
                  <a:schemeClr val="tx1"/>
                </a:solidFill>
              </a:rPr>
              <a:t> algorithm not the old one</a:t>
            </a:r>
            <a:r>
              <a:rPr lang="en-US" dirty="0" smtClean="0">
                <a:solidFill>
                  <a:schemeClr val="tx1"/>
                </a:solidFill>
              </a:rPr>
              <a:t>.</a:t>
            </a:r>
          </a:p>
          <a:p>
            <a:endParaRPr lang="en-US" dirty="0" smtClean="0">
              <a:solidFill>
                <a:schemeClr val="tx1"/>
              </a:solidFill>
            </a:endParaRPr>
          </a:p>
          <a:p>
            <a:r>
              <a:rPr lang="en-US" dirty="0" smtClean="0">
                <a:solidFill>
                  <a:schemeClr val="tx1"/>
                </a:solidFill>
              </a:rPr>
              <a:t>It has continued to be successful. </a:t>
            </a:r>
            <a:endParaRPr lang="en-US" dirty="0">
              <a:solidFill>
                <a:schemeClr val="tx1"/>
              </a:solidFill>
            </a:endParaRPr>
          </a:p>
        </p:txBody>
      </p:sp>
      <p:pic>
        <p:nvPicPr>
          <p:cNvPr id="5" name="Picture 4" descr="http://t1.gstatic.com/images?q=tbn:ANd9GcRZQk1oSh0YhFlQD1nC3w-QGWrsoWO56LJfPHsy7SVjqCpzF_GJ"/>
          <p:cNvPicPr>
            <a:picLocks noChangeAspect="1" noChangeArrowheads="1"/>
          </p:cNvPicPr>
          <p:nvPr/>
        </p:nvPicPr>
        <p:blipFill>
          <a:blip r:embed="rId2" cstate="print"/>
          <a:srcRect/>
          <a:stretch>
            <a:fillRect/>
          </a:stretch>
        </p:blipFill>
        <p:spPr bwMode="auto">
          <a:xfrm>
            <a:off x="3581400" y="3505200"/>
            <a:ext cx="1971675" cy="2314575"/>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Open Sourcing the Solution</a:t>
            </a:r>
            <a:endParaRPr lang="en-US" dirty="0"/>
          </a:p>
        </p:txBody>
      </p:sp>
      <p:sp>
        <p:nvSpPr>
          <p:cNvPr id="3" name="Subtitle 2"/>
          <p:cNvSpPr>
            <a:spLocks noGrp="1"/>
          </p:cNvSpPr>
          <p:nvPr>
            <p:ph type="subTitle" idx="1"/>
          </p:nvPr>
        </p:nvSpPr>
        <p:spPr>
          <a:xfrm>
            <a:off x="228600" y="1828800"/>
            <a:ext cx="8686800" cy="2743200"/>
          </a:xfrm>
        </p:spPr>
        <p:txBody>
          <a:bodyPr/>
          <a:lstStyle/>
          <a:p>
            <a:r>
              <a:rPr lang="en-US" dirty="0" smtClean="0">
                <a:solidFill>
                  <a:schemeClr val="tx1"/>
                </a:solidFill>
              </a:rPr>
              <a:t>We are releasing the algorithm under the Creative Commons Attribution Non-Commercial license.</a:t>
            </a:r>
          </a:p>
          <a:p>
            <a:endParaRPr lang="en-US" dirty="0" smtClean="0">
              <a:solidFill>
                <a:schemeClr val="tx1"/>
              </a:solidFill>
            </a:endParaRPr>
          </a:p>
          <a:p>
            <a:r>
              <a:rPr lang="en-US" dirty="0" smtClean="0">
                <a:solidFill>
                  <a:schemeClr val="tx1"/>
                </a:solidFill>
              </a:rPr>
              <a:t>We are releasing the SQL code under the GPL.</a:t>
            </a:r>
            <a:endParaRPr lang="en-US" dirty="0">
              <a:solidFill>
                <a:schemeClr val="tx1"/>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152400"/>
            <a:ext cx="6172200" cy="762000"/>
          </a:xfrm>
          <a:effectLst>
            <a:outerShdw blurRad="50800" dist="38100" dir="2700000" algn="tl" rotWithShape="0">
              <a:prstClr val="black">
                <a:alpha val="40000"/>
              </a:prstClr>
            </a:outerShdw>
          </a:effectLst>
        </p:spPr>
        <p:txBody>
          <a:bodyPr/>
          <a:lstStyle/>
          <a:p>
            <a:r>
              <a:rPr lang="en-US" dirty="0" smtClean="0"/>
              <a:t>Questions?</a:t>
            </a:r>
            <a:endParaRPr lang="en-US" dirty="0"/>
          </a:p>
        </p:txBody>
      </p:sp>
      <p:pic>
        <p:nvPicPr>
          <p:cNvPr id="41986" name="Picture 2" descr="http://www.3dissue.com/questions.jpg"/>
          <p:cNvPicPr>
            <a:picLocks noChangeAspect="1" noChangeArrowheads="1"/>
          </p:cNvPicPr>
          <p:nvPr/>
        </p:nvPicPr>
        <p:blipFill>
          <a:blip r:embed="rId2" cstate="print"/>
          <a:srcRect/>
          <a:stretch>
            <a:fillRect/>
          </a:stretch>
        </p:blipFill>
        <p:spPr bwMode="auto">
          <a:xfrm>
            <a:off x="3276600" y="1219200"/>
            <a:ext cx="2857500" cy="3810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Early Effort</a:t>
            </a:r>
            <a:endParaRPr lang="en-US" dirty="0"/>
          </a:p>
        </p:txBody>
      </p:sp>
      <p:sp>
        <p:nvSpPr>
          <p:cNvPr id="3" name="Subtitle 2"/>
          <p:cNvSpPr>
            <a:spLocks noGrp="1"/>
          </p:cNvSpPr>
          <p:nvPr>
            <p:ph type="subTitle" idx="1"/>
          </p:nvPr>
        </p:nvSpPr>
        <p:spPr>
          <a:xfrm>
            <a:off x="228600" y="1905000"/>
            <a:ext cx="8686800" cy="3124200"/>
          </a:xfrm>
        </p:spPr>
        <p:txBody>
          <a:bodyPr/>
          <a:lstStyle/>
          <a:p>
            <a:r>
              <a:rPr lang="en-US" dirty="0" smtClean="0">
                <a:solidFill>
                  <a:schemeClr val="tx1"/>
                </a:solidFill>
              </a:rPr>
              <a:t>During each wave we ran a </a:t>
            </a:r>
            <a:r>
              <a:rPr lang="en-US" dirty="0" err="1" smtClean="0">
                <a:solidFill>
                  <a:schemeClr val="tx1"/>
                </a:solidFill>
              </a:rPr>
              <a:t>deduping</a:t>
            </a:r>
            <a:r>
              <a:rPr lang="en-US" dirty="0" smtClean="0">
                <a:solidFill>
                  <a:schemeClr val="tx1"/>
                </a:solidFill>
              </a:rPr>
              <a:t> </a:t>
            </a:r>
            <a:r>
              <a:rPr lang="en-US" dirty="0" smtClean="0">
                <a:solidFill>
                  <a:schemeClr val="tx1"/>
                </a:solidFill>
              </a:rPr>
              <a:t>script</a:t>
            </a:r>
            <a:r>
              <a:rPr lang="en-US" dirty="0" smtClean="0">
                <a:solidFill>
                  <a:schemeClr val="tx1"/>
                </a:solidFill>
              </a:rPr>
              <a:t>.</a:t>
            </a:r>
          </a:p>
          <a:p>
            <a:endParaRPr lang="en-US" dirty="0" smtClean="0">
              <a:solidFill>
                <a:schemeClr val="tx1"/>
              </a:solidFill>
            </a:endParaRPr>
          </a:p>
          <a:p>
            <a:r>
              <a:rPr lang="en-US" dirty="0" smtClean="0">
                <a:solidFill>
                  <a:schemeClr val="tx1"/>
                </a:solidFill>
              </a:rPr>
              <a:t>The script functioned as designed, however its matches were too few for our needs.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100% Accurate</a:t>
            </a:r>
            <a:endParaRPr lang="en-US" dirty="0"/>
          </a:p>
        </p:txBody>
      </p:sp>
      <p:sp>
        <p:nvSpPr>
          <p:cNvPr id="3" name="Subtitle 2"/>
          <p:cNvSpPr>
            <a:spLocks noGrp="1"/>
          </p:cNvSpPr>
          <p:nvPr>
            <p:ph type="subTitle" idx="1"/>
          </p:nvPr>
        </p:nvSpPr>
        <p:spPr/>
        <p:txBody>
          <a:bodyPr/>
          <a:lstStyle/>
          <a:p>
            <a:endParaRPr lang="en-US" dirty="0" smtClean="0">
              <a:solidFill>
                <a:schemeClr val="tx1"/>
              </a:solidFill>
            </a:endParaRPr>
          </a:p>
          <a:p>
            <a:r>
              <a:rPr lang="en-US" dirty="0" smtClean="0">
                <a:solidFill>
                  <a:schemeClr val="tx1"/>
                </a:solidFill>
              </a:rPr>
              <a:t>It </a:t>
            </a:r>
            <a:r>
              <a:rPr lang="en-US" dirty="0" smtClean="0">
                <a:solidFill>
                  <a:schemeClr val="tx1"/>
                </a:solidFill>
              </a:rPr>
              <a:t>had a very high standard for creating matches</a:t>
            </a:r>
            <a:r>
              <a:rPr lang="en-US" dirty="0" smtClean="0">
                <a:solidFill>
                  <a:schemeClr val="tx1"/>
                </a:solidFill>
              </a:rPr>
              <a:t>.</a:t>
            </a:r>
          </a:p>
          <a:p>
            <a:r>
              <a:rPr lang="en-US" dirty="0" smtClean="0">
                <a:solidFill>
                  <a:schemeClr val="tx1"/>
                </a:solidFill>
              </a:rPr>
              <a:t> </a:t>
            </a:r>
            <a:endParaRPr lang="en-US" dirty="0" smtClean="0">
              <a:solidFill>
                <a:schemeClr val="tx1"/>
              </a:solidFill>
            </a:endParaRPr>
          </a:p>
          <a:p>
            <a:r>
              <a:rPr lang="en-US" dirty="0" smtClean="0">
                <a:solidFill>
                  <a:schemeClr val="tx1"/>
                </a:solidFill>
              </a:rPr>
              <a:t>No </a:t>
            </a:r>
            <a:r>
              <a:rPr lang="en-US" dirty="0" smtClean="0">
                <a:solidFill>
                  <a:schemeClr val="tx1"/>
                </a:solidFill>
              </a:rPr>
              <a:t>bad merges were created.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Service Issue</a:t>
            </a:r>
            <a:endParaRPr lang="en-US" dirty="0"/>
          </a:p>
        </p:txBody>
      </p:sp>
      <p:sp>
        <p:nvSpPr>
          <p:cNvPr id="3" name="Subtitle 2"/>
          <p:cNvSpPr>
            <a:spLocks noGrp="1"/>
          </p:cNvSpPr>
          <p:nvPr>
            <p:ph type="subTitle" idx="1"/>
          </p:nvPr>
        </p:nvSpPr>
        <p:spPr>
          <a:xfrm>
            <a:off x="228600" y="1219200"/>
            <a:ext cx="8686800" cy="914400"/>
          </a:xfrm>
        </p:spPr>
        <p:txBody>
          <a:bodyPr/>
          <a:lstStyle/>
          <a:p>
            <a:r>
              <a:rPr lang="en-US" dirty="0" smtClean="0">
                <a:solidFill>
                  <a:schemeClr val="tx1"/>
                </a:solidFill>
              </a:rPr>
              <a:t>When </a:t>
            </a:r>
            <a:r>
              <a:rPr lang="en-US" dirty="0" smtClean="0">
                <a:solidFill>
                  <a:schemeClr val="tx1"/>
                </a:solidFill>
              </a:rPr>
              <a:t>a patron searched the catalog it was messy.</a:t>
            </a:r>
          </a:p>
          <a:p>
            <a:endParaRPr lang="en-US" dirty="0" smtClean="0">
              <a:solidFill>
                <a:srgbClr val="FF0000"/>
              </a:solidFill>
            </a:endParaRPr>
          </a:p>
        </p:txBody>
      </p:sp>
      <p:pic>
        <p:nvPicPr>
          <p:cNvPr id="41985" name="Picture 1"/>
          <p:cNvPicPr>
            <a:picLocks noChangeAspect="1" noChangeArrowheads="1"/>
          </p:cNvPicPr>
          <p:nvPr/>
        </p:nvPicPr>
        <p:blipFill>
          <a:blip r:embed="rId2" cstate="print"/>
          <a:srcRect/>
          <a:stretch>
            <a:fillRect/>
          </a:stretch>
        </p:blipFill>
        <p:spPr bwMode="auto">
          <a:xfrm>
            <a:off x="1295400" y="1981200"/>
            <a:ext cx="6810375" cy="3105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a:xfrm>
            <a:off x="1905000" y="1600200"/>
            <a:ext cx="7239000" cy="3886200"/>
          </a:xfrm>
        </p:spPr>
        <p:txBody>
          <a:bodyPr/>
          <a:lstStyle/>
          <a:p>
            <a:r>
              <a:rPr lang="en-US" dirty="0" smtClean="0">
                <a:solidFill>
                  <a:schemeClr val="tx1"/>
                </a:solidFill>
              </a:rPr>
              <a:t>This caused problems with searching and placing holds. </a:t>
            </a:r>
          </a:p>
          <a:p>
            <a:endParaRPr lang="en-US" dirty="0"/>
          </a:p>
        </p:txBody>
      </p:sp>
      <p:pic>
        <p:nvPicPr>
          <p:cNvPr id="39939" name="Picture 3" descr="http://wakdjunkaga.files.wordpress.com/2010/07/frustration_2.gif"/>
          <p:cNvPicPr>
            <a:picLocks noChangeAspect="1" noChangeArrowheads="1"/>
          </p:cNvPicPr>
          <p:nvPr/>
        </p:nvPicPr>
        <p:blipFill>
          <a:blip r:embed="rId2" cstate="print"/>
          <a:srcRect/>
          <a:stretch>
            <a:fillRect/>
          </a:stretch>
        </p:blipFill>
        <p:spPr bwMode="auto">
          <a:xfrm>
            <a:off x="76200" y="2209800"/>
            <a:ext cx="4314825" cy="347662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It’s All About the TCNs</a:t>
            </a:r>
            <a:endParaRPr lang="en-US" dirty="0"/>
          </a:p>
        </p:txBody>
      </p:sp>
      <p:sp>
        <p:nvSpPr>
          <p:cNvPr id="3" name="Subtitle 2"/>
          <p:cNvSpPr>
            <a:spLocks noGrp="1"/>
          </p:cNvSpPr>
          <p:nvPr>
            <p:ph type="subTitle" idx="1"/>
          </p:nvPr>
        </p:nvSpPr>
        <p:spPr>
          <a:xfrm>
            <a:off x="228600" y="1600200"/>
            <a:ext cx="8686800" cy="3886200"/>
          </a:xfrm>
        </p:spPr>
        <p:txBody>
          <a:bodyPr/>
          <a:lstStyle/>
          <a:p>
            <a:r>
              <a:rPr lang="en-US" dirty="0" smtClean="0">
                <a:solidFill>
                  <a:schemeClr val="tx1"/>
                </a:solidFill>
              </a:rPr>
              <a:t>Why was this happening?</a:t>
            </a:r>
          </a:p>
          <a:p>
            <a:endParaRPr lang="en-US" dirty="0" smtClean="0">
              <a:solidFill>
                <a:schemeClr val="tx1"/>
              </a:solidFill>
            </a:endParaRPr>
          </a:p>
          <a:p>
            <a:r>
              <a:rPr lang="en-US" dirty="0" smtClean="0">
                <a:solidFill>
                  <a:schemeClr val="tx1"/>
                </a:solidFill>
              </a:rPr>
              <a:t>Because identical items were divided among multiple </a:t>
            </a:r>
            <a:r>
              <a:rPr lang="en-US" dirty="0" smtClean="0">
                <a:solidFill>
                  <a:schemeClr val="tx1"/>
                </a:solidFill>
              </a:rPr>
              <a:t>similar </a:t>
            </a:r>
            <a:r>
              <a:rPr lang="en-US" dirty="0" smtClean="0">
                <a:solidFill>
                  <a:schemeClr val="tx1"/>
                </a:solidFill>
              </a:rPr>
              <a:t>bib records with distinct fingerprints due to coming from multiple sources. </a:t>
            </a:r>
            <a:endParaRPr lang="en-US" dirty="0" smtClean="0">
              <a:solidFill>
                <a:schemeClr val="tx1"/>
              </a:solidFill>
            </a:endParaRP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CLEND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SCLENDs</Template>
  <TotalTime>621</TotalTime>
  <Words>1443</Words>
  <Application>Microsoft Office PowerPoint</Application>
  <PresentationFormat>On-screen Show (4:3)</PresentationFormat>
  <Paragraphs>177</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SCLENDs</vt:lpstr>
      <vt:lpstr>10% Wrong, 90% Done </vt:lpstr>
      <vt:lpstr>Made Up Words</vt:lpstr>
      <vt:lpstr>The Melting Pot</vt:lpstr>
      <vt:lpstr>Over 2,000,000 Records</vt:lpstr>
      <vt:lpstr>Early Effort</vt:lpstr>
      <vt:lpstr>100% Accurate</vt:lpstr>
      <vt:lpstr>Service Issue</vt:lpstr>
      <vt:lpstr>Slide 8</vt:lpstr>
      <vt:lpstr>It’s All About the TCNs</vt:lpstr>
      <vt:lpstr>Time for the Cleaning Gloves</vt:lpstr>
      <vt:lpstr>Finger Printing </vt:lpstr>
      <vt:lpstr>Slide 12</vt:lpstr>
      <vt:lpstr>A Disclaimer</vt:lpstr>
      <vt:lpstr>MARC Crimes Unit</vt:lpstr>
      <vt:lpstr>Project Goals</vt:lpstr>
      <vt:lpstr>The Team</vt:lpstr>
      <vt:lpstr>The Mess</vt:lpstr>
      <vt:lpstr>On Changes</vt:lpstr>
      <vt:lpstr>Modeling the Data</vt:lpstr>
      <vt:lpstr>Tilting at Windmills</vt:lpstr>
      <vt:lpstr>Slide 21</vt:lpstr>
      <vt:lpstr>Slide 22</vt:lpstr>
      <vt:lpstr>Method to the Madness</vt:lpstr>
      <vt:lpstr>Geronimo</vt:lpstr>
      <vt:lpstr>What Was Left Behind</vt:lpstr>
      <vt:lpstr>Slide 26</vt:lpstr>
      <vt:lpstr>The Wisdom of Crowds</vt:lpstr>
      <vt:lpstr>An Imperfect World</vt:lpstr>
      <vt:lpstr>Next Step … Normalization</vt:lpstr>
      <vt:lpstr>Normalization Details</vt:lpstr>
      <vt:lpstr>Weighting</vt:lpstr>
      <vt:lpstr>The Weighting Criteria</vt:lpstr>
      <vt:lpstr>The Merging</vt:lpstr>
      <vt:lpstr>Checking the Weight </vt:lpstr>
      <vt:lpstr>Slide 35</vt:lpstr>
      <vt:lpstr>The Coding</vt:lpstr>
      <vt:lpstr>Test Server </vt:lpstr>
      <vt:lpstr>Fixed As We Went</vt:lpstr>
      <vt:lpstr>In Conclusion</vt:lpstr>
      <vt:lpstr>Evaluation</vt:lpstr>
      <vt:lpstr>Future</vt:lpstr>
      <vt:lpstr>Slide 42</vt:lpstr>
      <vt:lpstr>Open Sourcing the Solution</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SCLENDs Dedupping Project</dc:title>
  <dc:creator>rogan</dc:creator>
  <cp:lastModifiedBy>Rogan Hamby</cp:lastModifiedBy>
  <cp:revision>81</cp:revision>
  <dcterms:created xsi:type="dcterms:W3CDTF">2010-07-26T13:48:16Z</dcterms:created>
  <dcterms:modified xsi:type="dcterms:W3CDTF">2011-03-31T15:13:02Z</dcterms:modified>
</cp:coreProperties>
</file>