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4"/>
  </p:notesMasterIdLst>
  <p:handoutMasterIdLst>
    <p:handoutMasterId r:id="rId35"/>
  </p:handoutMasterIdLst>
  <p:sldIdLst>
    <p:sldId id="256" r:id="rId5"/>
    <p:sldId id="271" r:id="rId6"/>
    <p:sldId id="269" r:id="rId7"/>
    <p:sldId id="265" r:id="rId8"/>
    <p:sldId id="306" r:id="rId9"/>
    <p:sldId id="308" r:id="rId10"/>
    <p:sldId id="309" r:id="rId11"/>
    <p:sldId id="315" r:id="rId12"/>
    <p:sldId id="318" r:id="rId13"/>
    <p:sldId id="314" r:id="rId14"/>
    <p:sldId id="292" r:id="rId15"/>
    <p:sldId id="294" r:id="rId16"/>
    <p:sldId id="288" r:id="rId17"/>
    <p:sldId id="307" r:id="rId18"/>
    <p:sldId id="297" r:id="rId19"/>
    <p:sldId id="312" r:id="rId20"/>
    <p:sldId id="310" r:id="rId21"/>
    <p:sldId id="313" r:id="rId22"/>
    <p:sldId id="299" r:id="rId23"/>
    <p:sldId id="296" r:id="rId24"/>
    <p:sldId id="295" r:id="rId25"/>
    <p:sldId id="300" r:id="rId26"/>
    <p:sldId id="301" r:id="rId27"/>
    <p:sldId id="302" r:id="rId28"/>
    <p:sldId id="303" r:id="rId29"/>
    <p:sldId id="304" r:id="rId30"/>
    <p:sldId id="305" r:id="rId31"/>
    <p:sldId id="317" r:id="rId32"/>
    <p:sldId id="263" r:id="rId33"/>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84" autoAdjust="0"/>
    <p:restoredTop sz="83528" autoAdjust="0"/>
  </p:normalViewPr>
  <p:slideViewPr>
    <p:cSldViewPr>
      <p:cViewPr>
        <p:scale>
          <a:sx n="115" d="100"/>
          <a:sy n="115" d="100"/>
        </p:scale>
        <p:origin x="-96" y="504"/>
      </p:cViewPr>
      <p:guideLst>
        <p:guide orient="horz" pos="2160"/>
        <p:guide pos="2880"/>
      </p:guideLst>
    </p:cSldViewPr>
  </p:slideViewPr>
  <p:outlineViewPr>
    <p:cViewPr>
      <p:scale>
        <a:sx n="33" d="100"/>
        <a:sy n="33" d="100"/>
      </p:scale>
      <p:origin x="0" y="39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1"/>
        </c:dLbls>
        <c:firstSliceAng val="0"/>
      </c:pieChart>
    </c:plotArea>
    <c:legend>
      <c:legendPos val="r"/>
      <c:layout>
        <c:manualLayout>
          <c:xMode val="edge"/>
          <c:yMode val="edge"/>
          <c:x val="0.61539386280418729"/>
          <c:y val="0.12348835301837265"/>
          <c:w val="0.37011341174945789"/>
          <c:h val="0.75302288385826777"/>
        </c:manualLayout>
      </c:layout>
      <c:overlay val="0"/>
      <c:txPr>
        <a:bodyPr/>
        <a:lstStyle/>
        <a:p>
          <a:pPr>
            <a:defRPr sz="1200" baseline="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22024420860437"/>
          <c:y val="9.9398269660736852E-2"/>
          <c:w val="0.59851078397808899"/>
          <c:h val="0.65562749100806916"/>
        </c:manualLayout>
      </c:layout>
      <c:barChart>
        <c:barDir val="col"/>
        <c:grouping val="clustered"/>
        <c:varyColors val="0"/>
        <c:ser>
          <c:idx val="0"/>
          <c:order val="0"/>
          <c:tx>
            <c:strRef>
              <c:f>Sheet1!$A$2</c:f>
              <c:strCache>
                <c:ptCount val="1"/>
                <c:pt idx="0">
                  <c:v>Average Rating</c:v>
                </c:pt>
              </c:strCache>
            </c:strRef>
          </c:tx>
          <c:invertIfNegative val="0"/>
          <c:cat>
            <c:strRef>
              <c:f>Sheet1!$B$1:$O$1</c:f>
              <c:strCache>
                <c:ptCount val="14"/>
                <c:pt idx="0">
                  <c:v>Task #1</c:v>
                </c:pt>
                <c:pt idx="1">
                  <c:v>Task #2</c:v>
                </c:pt>
                <c:pt idx="2">
                  <c:v>Task #3</c:v>
                </c:pt>
                <c:pt idx="3">
                  <c:v>Task #4</c:v>
                </c:pt>
                <c:pt idx="4">
                  <c:v>Task #5</c:v>
                </c:pt>
                <c:pt idx="5">
                  <c:v>Task #6</c:v>
                </c:pt>
                <c:pt idx="6">
                  <c:v>Task #7</c:v>
                </c:pt>
                <c:pt idx="7">
                  <c:v>Task #8</c:v>
                </c:pt>
                <c:pt idx="8">
                  <c:v>Task #9</c:v>
                </c:pt>
                <c:pt idx="9">
                  <c:v>Task #10</c:v>
                </c:pt>
                <c:pt idx="10">
                  <c:v>Task #11</c:v>
                </c:pt>
                <c:pt idx="11">
                  <c:v>Task #12</c:v>
                </c:pt>
                <c:pt idx="12">
                  <c:v>Task #13</c:v>
                </c:pt>
                <c:pt idx="13">
                  <c:v>Task #14</c:v>
                </c:pt>
              </c:strCache>
            </c:strRef>
          </c:cat>
          <c:val>
            <c:numRef>
              <c:f>Sheet1!$B$2:$O$2</c:f>
              <c:numCache>
                <c:formatCode>General</c:formatCode>
                <c:ptCount val="14"/>
                <c:pt idx="0">
                  <c:v>1.32</c:v>
                </c:pt>
                <c:pt idx="1">
                  <c:v>1.05</c:v>
                </c:pt>
                <c:pt idx="2">
                  <c:v>1.33</c:v>
                </c:pt>
                <c:pt idx="3">
                  <c:v>2.0499999999999998</c:v>
                </c:pt>
                <c:pt idx="4">
                  <c:v>1.36</c:v>
                </c:pt>
                <c:pt idx="5">
                  <c:v>1.0900000000000001</c:v>
                </c:pt>
                <c:pt idx="6">
                  <c:v>1</c:v>
                </c:pt>
                <c:pt idx="7">
                  <c:v>1.36</c:v>
                </c:pt>
                <c:pt idx="8">
                  <c:v>1.23</c:v>
                </c:pt>
                <c:pt idx="9">
                  <c:v>2.3199999999999972</c:v>
                </c:pt>
                <c:pt idx="10">
                  <c:v>1.41</c:v>
                </c:pt>
                <c:pt idx="11">
                  <c:v>1.24</c:v>
                </c:pt>
                <c:pt idx="12">
                  <c:v>1.5</c:v>
                </c:pt>
                <c:pt idx="13">
                  <c:v>2.3899999999999997</c:v>
                </c:pt>
              </c:numCache>
            </c:numRef>
          </c:val>
        </c:ser>
        <c:dLbls>
          <c:showLegendKey val="0"/>
          <c:showVal val="0"/>
          <c:showCatName val="0"/>
          <c:showSerName val="0"/>
          <c:showPercent val="0"/>
          <c:showBubbleSize val="0"/>
        </c:dLbls>
        <c:gapWidth val="150"/>
        <c:axId val="95864320"/>
        <c:axId val="95865856"/>
      </c:barChart>
      <c:catAx>
        <c:axId val="95864320"/>
        <c:scaling>
          <c:orientation val="minMax"/>
        </c:scaling>
        <c:delete val="0"/>
        <c:axPos val="b"/>
        <c:majorTickMark val="out"/>
        <c:minorTickMark val="none"/>
        <c:tickLblPos val="nextTo"/>
        <c:crossAx val="95865856"/>
        <c:crosses val="autoZero"/>
        <c:auto val="1"/>
        <c:lblAlgn val="ctr"/>
        <c:lblOffset val="100"/>
        <c:noMultiLvlLbl val="0"/>
      </c:catAx>
      <c:valAx>
        <c:axId val="95865856"/>
        <c:scaling>
          <c:orientation val="minMax"/>
        </c:scaling>
        <c:delete val="0"/>
        <c:axPos val="l"/>
        <c:majorGridlines/>
        <c:numFmt formatCode="General" sourceLinked="1"/>
        <c:majorTickMark val="out"/>
        <c:minorTickMark val="none"/>
        <c:tickLblPos val="nextTo"/>
        <c:crossAx val="9586432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1"/>
        </c:dLbls>
        <c:firstSliceAng val="0"/>
      </c:pieChart>
    </c:plotArea>
    <c:legend>
      <c:legendPos val="r"/>
      <c:layout>
        <c:manualLayout>
          <c:xMode val="edge"/>
          <c:yMode val="edge"/>
          <c:x val="0.61539386280418729"/>
          <c:y val="0.12348835301837265"/>
          <c:w val="0.37011341174945789"/>
          <c:h val="0.75302288385826777"/>
        </c:manualLayout>
      </c:layout>
      <c:overlay val="0"/>
      <c:txPr>
        <a:bodyPr/>
        <a:lstStyle/>
        <a:p>
          <a:pPr>
            <a:defRPr sz="1200" baseline="0"/>
          </a:pPr>
          <a:endParaRPr lang="en-US"/>
        </a:p>
      </c:txPr>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5EBC0A-9D2C-48DA-9AB9-933D3D1535D3}" type="doc">
      <dgm:prSet loTypeId="urn:microsoft.com/office/officeart/2005/8/layout/hProcess9" loCatId="process" qsTypeId="urn:microsoft.com/office/officeart/2005/8/quickstyle/simple1" qsCatId="simple" csTypeId="urn:microsoft.com/office/officeart/2005/8/colors/accent1_2" csCatId="accent1" phldr="1"/>
      <dgm:spPr/>
    </dgm:pt>
    <dgm:pt modelId="{53F660C2-8E16-4B8E-86AE-12DD69867E9E}">
      <dgm:prSet phldrT="[Text]"/>
      <dgm:spPr/>
      <dgm:t>
        <a:bodyPr/>
        <a:lstStyle/>
        <a:p>
          <a:pPr algn="ctr"/>
          <a:r>
            <a:rPr lang="en-US" dirty="0" smtClean="0"/>
            <a:t>Go Live with Evergreen</a:t>
          </a:r>
          <a:br>
            <a:rPr lang="en-US" dirty="0" smtClean="0"/>
          </a:br>
          <a:r>
            <a:rPr lang="en-US" dirty="0" smtClean="0"/>
            <a:t>09/24/2010</a:t>
          </a:r>
          <a:endParaRPr lang="en-US" dirty="0"/>
        </a:p>
      </dgm:t>
    </dgm:pt>
    <dgm:pt modelId="{C109D3B4-E89E-42E7-8238-A87CC67BE8B5}" type="parTrans" cxnId="{566506CF-0E81-49E0-B5FF-A97A3F27ACD9}">
      <dgm:prSet/>
      <dgm:spPr/>
      <dgm:t>
        <a:bodyPr/>
        <a:lstStyle/>
        <a:p>
          <a:pPr algn="ctr"/>
          <a:endParaRPr lang="en-US"/>
        </a:p>
      </dgm:t>
    </dgm:pt>
    <dgm:pt modelId="{4B128823-8D44-4D84-987C-C4DFD15A95C9}" type="sibTrans" cxnId="{566506CF-0E81-49E0-B5FF-A97A3F27ACD9}">
      <dgm:prSet/>
      <dgm:spPr/>
      <dgm:t>
        <a:bodyPr/>
        <a:lstStyle/>
        <a:p>
          <a:pPr algn="ctr"/>
          <a:endParaRPr lang="en-US"/>
        </a:p>
      </dgm:t>
    </dgm:pt>
    <dgm:pt modelId="{34C8093A-6727-484C-8D0C-E05C85D4A789}">
      <dgm:prSet/>
      <dgm:spPr/>
      <dgm:t>
        <a:bodyPr/>
        <a:lstStyle/>
        <a:p>
          <a:r>
            <a:rPr lang="en-US" dirty="0" smtClean="0"/>
            <a:t>Dragon Slayers kill the grey screen </a:t>
          </a:r>
          <a:br>
            <a:rPr lang="en-US" dirty="0" smtClean="0"/>
          </a:br>
          <a:r>
            <a:rPr lang="en-US" dirty="0" smtClean="0"/>
            <a:t>12/2010</a:t>
          </a:r>
          <a:endParaRPr lang="en-US" dirty="0"/>
        </a:p>
      </dgm:t>
    </dgm:pt>
    <dgm:pt modelId="{58E69064-3C97-49C0-B2EA-B59C3D403EDE}" type="parTrans" cxnId="{3291521D-6351-42DC-81DC-B2E39A655E62}">
      <dgm:prSet/>
      <dgm:spPr/>
      <dgm:t>
        <a:bodyPr/>
        <a:lstStyle/>
        <a:p>
          <a:endParaRPr lang="en-US"/>
        </a:p>
      </dgm:t>
    </dgm:pt>
    <dgm:pt modelId="{3B2EC76C-563C-4533-89BB-8C7F4649D84A}" type="sibTrans" cxnId="{3291521D-6351-42DC-81DC-B2E39A655E62}">
      <dgm:prSet/>
      <dgm:spPr/>
      <dgm:t>
        <a:bodyPr/>
        <a:lstStyle/>
        <a:p>
          <a:endParaRPr lang="en-US"/>
        </a:p>
      </dgm:t>
    </dgm:pt>
    <dgm:pt modelId="{CA08B316-FCB8-4E3E-8DA8-912289B041D4}">
      <dgm:prSet/>
      <dgm:spPr/>
      <dgm:t>
        <a:bodyPr/>
        <a:lstStyle/>
        <a:p>
          <a:r>
            <a:rPr lang="en-US" dirty="0" smtClean="0"/>
            <a:t>New Skins for the OPAC</a:t>
          </a:r>
        </a:p>
        <a:p>
          <a:r>
            <a:rPr lang="en-US" dirty="0" smtClean="0"/>
            <a:t>03/17/2011</a:t>
          </a:r>
          <a:endParaRPr lang="en-US" dirty="0"/>
        </a:p>
      </dgm:t>
    </dgm:pt>
    <dgm:pt modelId="{C0B9A2DB-7B89-4E09-82AE-2E04D3B7C534}" type="parTrans" cxnId="{3401969A-EFCE-45E2-A9B9-F78BB980939B}">
      <dgm:prSet/>
      <dgm:spPr/>
      <dgm:t>
        <a:bodyPr/>
        <a:lstStyle/>
        <a:p>
          <a:endParaRPr lang="en-US"/>
        </a:p>
      </dgm:t>
    </dgm:pt>
    <dgm:pt modelId="{C8BF1B37-9884-4AB8-B089-5F54B8AB91FF}" type="sibTrans" cxnId="{3401969A-EFCE-45E2-A9B9-F78BB980939B}">
      <dgm:prSet/>
      <dgm:spPr/>
      <dgm:t>
        <a:bodyPr/>
        <a:lstStyle/>
        <a:p>
          <a:endParaRPr lang="en-US"/>
        </a:p>
      </dgm:t>
    </dgm:pt>
    <dgm:pt modelId="{098987E1-E230-4AD1-82B5-1E2F56A3AAD9}">
      <dgm:prSet/>
      <dgm:spPr/>
      <dgm:t>
        <a:bodyPr/>
        <a:lstStyle/>
        <a:p>
          <a:r>
            <a:rPr lang="en-US" dirty="0" smtClean="0"/>
            <a:t>Ecommerce</a:t>
          </a:r>
          <a:br>
            <a:rPr lang="en-US" dirty="0" smtClean="0"/>
          </a:br>
          <a:r>
            <a:rPr lang="en-US" dirty="0" smtClean="0"/>
            <a:t>04/04/2011</a:t>
          </a:r>
          <a:endParaRPr lang="en-US" dirty="0"/>
        </a:p>
      </dgm:t>
    </dgm:pt>
    <dgm:pt modelId="{3E8ADE54-9199-4776-A7BF-DC9E628BFEBE}" type="parTrans" cxnId="{C2D47938-62A6-47C2-83C2-006CD4992250}">
      <dgm:prSet/>
      <dgm:spPr/>
      <dgm:t>
        <a:bodyPr/>
        <a:lstStyle/>
        <a:p>
          <a:endParaRPr lang="en-US"/>
        </a:p>
      </dgm:t>
    </dgm:pt>
    <dgm:pt modelId="{56FC2478-2277-4EC1-9085-D2CDB75D286E}" type="sibTrans" cxnId="{C2D47938-62A6-47C2-83C2-006CD4992250}">
      <dgm:prSet/>
      <dgm:spPr/>
      <dgm:t>
        <a:bodyPr/>
        <a:lstStyle/>
        <a:p>
          <a:endParaRPr lang="en-US"/>
        </a:p>
      </dgm:t>
    </dgm:pt>
    <dgm:pt modelId="{5645115C-4636-4915-BFD6-B8F91CE97E4D}">
      <dgm:prSet/>
      <dgm:spPr/>
      <dgm:t>
        <a:bodyPr/>
        <a:lstStyle/>
        <a:p>
          <a:r>
            <a:rPr lang="en-US" dirty="0" smtClean="0"/>
            <a:t>PG 9.1</a:t>
          </a:r>
          <a:r>
            <a:rPr lang="en-US" dirty="0"/>
            <a:t/>
          </a:r>
          <a:br>
            <a:rPr lang="en-US" dirty="0"/>
          </a:br>
          <a:r>
            <a:rPr lang="en-US" dirty="0" smtClean="0"/>
            <a:t>8/18/2011</a:t>
          </a:r>
          <a:endParaRPr lang="en-US" dirty="0"/>
        </a:p>
      </dgm:t>
    </dgm:pt>
    <dgm:pt modelId="{1CBD995A-8FA6-410D-9A14-986AA41D2CCA}" type="parTrans" cxnId="{708D49F2-3998-4C61-80B6-E68FDB95922C}">
      <dgm:prSet/>
      <dgm:spPr/>
      <dgm:t>
        <a:bodyPr/>
        <a:lstStyle/>
        <a:p>
          <a:endParaRPr lang="en-US"/>
        </a:p>
      </dgm:t>
    </dgm:pt>
    <dgm:pt modelId="{7C96CA53-9331-4521-9D56-38574E48F199}" type="sibTrans" cxnId="{708D49F2-3998-4C61-80B6-E68FDB95922C}">
      <dgm:prSet/>
      <dgm:spPr/>
      <dgm:t>
        <a:bodyPr/>
        <a:lstStyle/>
        <a:p>
          <a:endParaRPr lang="en-US"/>
        </a:p>
      </dgm:t>
    </dgm:pt>
    <dgm:pt modelId="{7C89F7DA-7BC0-4A4B-97BA-891F5D187998}">
      <dgm:prSet/>
      <dgm:spPr/>
      <dgm:t>
        <a:bodyPr/>
        <a:lstStyle/>
        <a:p>
          <a:r>
            <a:rPr lang="en-US" dirty="0" smtClean="0"/>
            <a:t>2.1- Checkout history in order by newest first</a:t>
          </a:r>
          <a:br>
            <a:rPr lang="en-US" dirty="0" smtClean="0"/>
          </a:br>
          <a:r>
            <a:rPr lang="en-US" dirty="0" smtClean="0"/>
            <a:t>09/26/2011</a:t>
          </a:r>
          <a:endParaRPr lang="en-US" dirty="0"/>
        </a:p>
      </dgm:t>
    </dgm:pt>
    <dgm:pt modelId="{DC278DC8-9278-486F-B322-EE8803C5EFA2}" type="parTrans" cxnId="{AE62EF2C-DB9A-4835-89AC-D26C41DFC83D}">
      <dgm:prSet/>
      <dgm:spPr/>
      <dgm:t>
        <a:bodyPr/>
        <a:lstStyle/>
        <a:p>
          <a:endParaRPr lang="en-US"/>
        </a:p>
      </dgm:t>
    </dgm:pt>
    <dgm:pt modelId="{44267C8E-9746-49F2-AA43-327C244AD20D}" type="sibTrans" cxnId="{AE62EF2C-DB9A-4835-89AC-D26C41DFC83D}">
      <dgm:prSet/>
      <dgm:spPr/>
      <dgm:t>
        <a:bodyPr/>
        <a:lstStyle/>
        <a:p>
          <a:endParaRPr lang="en-US"/>
        </a:p>
      </dgm:t>
    </dgm:pt>
    <dgm:pt modelId="{11286FDB-4CA2-49A2-909F-80BCB96B8347}">
      <dgm:prSet/>
      <dgm:spPr/>
      <dgm:t>
        <a:bodyPr/>
        <a:lstStyle/>
        <a:p>
          <a:r>
            <a:rPr lang="en-US" dirty="0" smtClean="0"/>
            <a:t>Template toolkit</a:t>
          </a:r>
          <a:br>
            <a:rPr lang="en-US" dirty="0" smtClean="0"/>
          </a:br>
          <a:r>
            <a:rPr lang="en-US" dirty="0" smtClean="0"/>
            <a:t>10/24/2011</a:t>
          </a:r>
          <a:endParaRPr lang="en-US" dirty="0"/>
        </a:p>
      </dgm:t>
    </dgm:pt>
    <dgm:pt modelId="{6ADB318C-BD55-48AC-8165-4C5EEAB7C2F5}" type="parTrans" cxnId="{843EBF01-19A3-4A4F-A0ED-87C084F9E15D}">
      <dgm:prSet/>
      <dgm:spPr/>
      <dgm:t>
        <a:bodyPr/>
        <a:lstStyle/>
        <a:p>
          <a:endParaRPr lang="en-US"/>
        </a:p>
      </dgm:t>
    </dgm:pt>
    <dgm:pt modelId="{360E8CD7-7839-4524-BD9D-A1CACF529424}" type="sibTrans" cxnId="{843EBF01-19A3-4A4F-A0ED-87C084F9E15D}">
      <dgm:prSet/>
      <dgm:spPr/>
      <dgm:t>
        <a:bodyPr/>
        <a:lstStyle/>
        <a:p>
          <a:endParaRPr lang="en-US"/>
        </a:p>
      </dgm:t>
    </dgm:pt>
    <dgm:pt modelId="{15C2F27E-5A85-4250-BB8D-69E8A6E0D7AC}" type="pres">
      <dgm:prSet presAssocID="{025EBC0A-9D2C-48DA-9AB9-933D3D1535D3}" presName="CompostProcess" presStyleCnt="0">
        <dgm:presLayoutVars>
          <dgm:dir/>
          <dgm:resizeHandles val="exact"/>
        </dgm:presLayoutVars>
      </dgm:prSet>
      <dgm:spPr/>
    </dgm:pt>
    <dgm:pt modelId="{5C6069AE-6AF7-4944-8617-B7B5B7AD51B0}" type="pres">
      <dgm:prSet presAssocID="{025EBC0A-9D2C-48DA-9AB9-933D3D1535D3}" presName="arrow" presStyleLbl="bgShp" presStyleIdx="0" presStyleCnt="1"/>
      <dgm:spPr/>
      <dgm:t>
        <a:bodyPr/>
        <a:lstStyle/>
        <a:p>
          <a:endParaRPr lang="en-US"/>
        </a:p>
      </dgm:t>
    </dgm:pt>
    <dgm:pt modelId="{ADB19729-9578-4711-AAF1-62B2068FD44F}" type="pres">
      <dgm:prSet presAssocID="{025EBC0A-9D2C-48DA-9AB9-933D3D1535D3}" presName="linearProcess" presStyleCnt="0"/>
      <dgm:spPr/>
    </dgm:pt>
    <dgm:pt modelId="{004B5B01-46C4-4DF3-A12C-6E6BBFF6C374}" type="pres">
      <dgm:prSet presAssocID="{53F660C2-8E16-4B8E-86AE-12DD69867E9E}" presName="textNode" presStyleLbl="node1" presStyleIdx="0" presStyleCnt="7">
        <dgm:presLayoutVars>
          <dgm:bulletEnabled val="1"/>
        </dgm:presLayoutVars>
      </dgm:prSet>
      <dgm:spPr/>
      <dgm:t>
        <a:bodyPr/>
        <a:lstStyle/>
        <a:p>
          <a:endParaRPr lang="en-US"/>
        </a:p>
      </dgm:t>
    </dgm:pt>
    <dgm:pt modelId="{036B330E-703D-4585-AE2F-A41DE12A8D53}" type="pres">
      <dgm:prSet presAssocID="{4B128823-8D44-4D84-987C-C4DFD15A95C9}" presName="sibTrans" presStyleCnt="0"/>
      <dgm:spPr/>
    </dgm:pt>
    <dgm:pt modelId="{BB80D221-477C-48FC-8ED9-7041B394BCD4}" type="pres">
      <dgm:prSet presAssocID="{34C8093A-6727-484C-8D0C-E05C85D4A789}" presName="textNode" presStyleLbl="node1" presStyleIdx="1" presStyleCnt="7">
        <dgm:presLayoutVars>
          <dgm:bulletEnabled val="1"/>
        </dgm:presLayoutVars>
      </dgm:prSet>
      <dgm:spPr/>
      <dgm:t>
        <a:bodyPr/>
        <a:lstStyle/>
        <a:p>
          <a:endParaRPr lang="en-US"/>
        </a:p>
      </dgm:t>
    </dgm:pt>
    <dgm:pt modelId="{7F722E8B-2533-479B-AFEC-364D4363298D}" type="pres">
      <dgm:prSet presAssocID="{3B2EC76C-563C-4533-89BB-8C7F4649D84A}" presName="sibTrans" presStyleCnt="0"/>
      <dgm:spPr/>
    </dgm:pt>
    <dgm:pt modelId="{0296319D-6135-4462-A847-70ADF9701142}" type="pres">
      <dgm:prSet presAssocID="{CA08B316-FCB8-4E3E-8DA8-912289B041D4}" presName="textNode" presStyleLbl="node1" presStyleIdx="2" presStyleCnt="7">
        <dgm:presLayoutVars>
          <dgm:bulletEnabled val="1"/>
        </dgm:presLayoutVars>
      </dgm:prSet>
      <dgm:spPr/>
      <dgm:t>
        <a:bodyPr/>
        <a:lstStyle/>
        <a:p>
          <a:endParaRPr lang="en-US"/>
        </a:p>
      </dgm:t>
    </dgm:pt>
    <dgm:pt modelId="{E82AB596-FFEB-408E-B3BC-4D8938615114}" type="pres">
      <dgm:prSet presAssocID="{C8BF1B37-9884-4AB8-B089-5F54B8AB91FF}" presName="sibTrans" presStyleCnt="0"/>
      <dgm:spPr/>
    </dgm:pt>
    <dgm:pt modelId="{01B7C539-0308-4E3F-9E65-9656E71DC694}" type="pres">
      <dgm:prSet presAssocID="{098987E1-E230-4AD1-82B5-1E2F56A3AAD9}" presName="textNode" presStyleLbl="node1" presStyleIdx="3" presStyleCnt="7">
        <dgm:presLayoutVars>
          <dgm:bulletEnabled val="1"/>
        </dgm:presLayoutVars>
      </dgm:prSet>
      <dgm:spPr/>
      <dgm:t>
        <a:bodyPr/>
        <a:lstStyle/>
        <a:p>
          <a:endParaRPr lang="en-US"/>
        </a:p>
      </dgm:t>
    </dgm:pt>
    <dgm:pt modelId="{7FC1CB83-2615-4A49-9713-3E7F4F745DCC}" type="pres">
      <dgm:prSet presAssocID="{56FC2478-2277-4EC1-9085-D2CDB75D286E}" presName="sibTrans" presStyleCnt="0"/>
      <dgm:spPr/>
    </dgm:pt>
    <dgm:pt modelId="{DA861F4A-6F48-44BE-8220-8F6A0B09830F}" type="pres">
      <dgm:prSet presAssocID="{5645115C-4636-4915-BFD6-B8F91CE97E4D}" presName="textNode" presStyleLbl="node1" presStyleIdx="4" presStyleCnt="7">
        <dgm:presLayoutVars>
          <dgm:bulletEnabled val="1"/>
        </dgm:presLayoutVars>
      </dgm:prSet>
      <dgm:spPr/>
      <dgm:t>
        <a:bodyPr/>
        <a:lstStyle/>
        <a:p>
          <a:endParaRPr lang="en-US"/>
        </a:p>
      </dgm:t>
    </dgm:pt>
    <dgm:pt modelId="{00DEB8A1-38FC-4C83-B638-5F3736C5ECE6}" type="pres">
      <dgm:prSet presAssocID="{7C96CA53-9331-4521-9D56-38574E48F199}" presName="sibTrans" presStyleCnt="0"/>
      <dgm:spPr/>
    </dgm:pt>
    <dgm:pt modelId="{71EDD540-2D42-4567-AD3B-6074B1EB134A}" type="pres">
      <dgm:prSet presAssocID="{7C89F7DA-7BC0-4A4B-97BA-891F5D187998}" presName="textNode" presStyleLbl="node1" presStyleIdx="5" presStyleCnt="7">
        <dgm:presLayoutVars>
          <dgm:bulletEnabled val="1"/>
        </dgm:presLayoutVars>
      </dgm:prSet>
      <dgm:spPr/>
      <dgm:t>
        <a:bodyPr/>
        <a:lstStyle/>
        <a:p>
          <a:endParaRPr lang="en-US"/>
        </a:p>
      </dgm:t>
    </dgm:pt>
    <dgm:pt modelId="{3B3977D0-0934-46B6-956F-A3FBD917B6A0}" type="pres">
      <dgm:prSet presAssocID="{44267C8E-9746-49F2-AA43-327C244AD20D}" presName="sibTrans" presStyleCnt="0"/>
      <dgm:spPr/>
    </dgm:pt>
    <dgm:pt modelId="{83039C7E-4C71-43CA-9888-7C6B5077F130}" type="pres">
      <dgm:prSet presAssocID="{11286FDB-4CA2-49A2-909F-80BCB96B8347}" presName="textNode" presStyleLbl="node1" presStyleIdx="6" presStyleCnt="7">
        <dgm:presLayoutVars>
          <dgm:bulletEnabled val="1"/>
        </dgm:presLayoutVars>
      </dgm:prSet>
      <dgm:spPr/>
      <dgm:t>
        <a:bodyPr/>
        <a:lstStyle/>
        <a:p>
          <a:endParaRPr lang="en-US"/>
        </a:p>
      </dgm:t>
    </dgm:pt>
  </dgm:ptLst>
  <dgm:cxnLst>
    <dgm:cxn modelId="{E3754CD2-4BB4-44EC-90A5-BCC5E2AE5928}" type="presOf" srcId="{098987E1-E230-4AD1-82B5-1E2F56A3AAD9}" destId="{01B7C539-0308-4E3F-9E65-9656E71DC694}" srcOrd="0" destOrd="0" presId="urn:microsoft.com/office/officeart/2005/8/layout/hProcess9"/>
    <dgm:cxn modelId="{3401969A-EFCE-45E2-A9B9-F78BB980939B}" srcId="{025EBC0A-9D2C-48DA-9AB9-933D3D1535D3}" destId="{CA08B316-FCB8-4E3E-8DA8-912289B041D4}" srcOrd="2" destOrd="0" parTransId="{C0B9A2DB-7B89-4E09-82AE-2E04D3B7C534}" sibTransId="{C8BF1B37-9884-4AB8-B089-5F54B8AB91FF}"/>
    <dgm:cxn modelId="{3291521D-6351-42DC-81DC-B2E39A655E62}" srcId="{025EBC0A-9D2C-48DA-9AB9-933D3D1535D3}" destId="{34C8093A-6727-484C-8D0C-E05C85D4A789}" srcOrd="1" destOrd="0" parTransId="{58E69064-3C97-49C0-B2EA-B59C3D403EDE}" sibTransId="{3B2EC76C-563C-4533-89BB-8C7F4649D84A}"/>
    <dgm:cxn modelId="{C46A75BA-686B-49EE-A5F8-973412226E94}" type="presOf" srcId="{34C8093A-6727-484C-8D0C-E05C85D4A789}" destId="{BB80D221-477C-48FC-8ED9-7041B394BCD4}" srcOrd="0" destOrd="0" presId="urn:microsoft.com/office/officeart/2005/8/layout/hProcess9"/>
    <dgm:cxn modelId="{C2D47938-62A6-47C2-83C2-006CD4992250}" srcId="{025EBC0A-9D2C-48DA-9AB9-933D3D1535D3}" destId="{098987E1-E230-4AD1-82B5-1E2F56A3AAD9}" srcOrd="3" destOrd="0" parTransId="{3E8ADE54-9199-4776-A7BF-DC9E628BFEBE}" sibTransId="{56FC2478-2277-4EC1-9085-D2CDB75D286E}"/>
    <dgm:cxn modelId="{843EBF01-19A3-4A4F-A0ED-87C084F9E15D}" srcId="{025EBC0A-9D2C-48DA-9AB9-933D3D1535D3}" destId="{11286FDB-4CA2-49A2-909F-80BCB96B8347}" srcOrd="6" destOrd="0" parTransId="{6ADB318C-BD55-48AC-8165-4C5EEAB7C2F5}" sibTransId="{360E8CD7-7839-4524-BD9D-A1CACF529424}"/>
    <dgm:cxn modelId="{2122E7DF-229B-4D9F-8F6A-D6E30EF48BB3}" type="presOf" srcId="{025EBC0A-9D2C-48DA-9AB9-933D3D1535D3}" destId="{15C2F27E-5A85-4250-BB8D-69E8A6E0D7AC}" srcOrd="0" destOrd="0" presId="urn:microsoft.com/office/officeart/2005/8/layout/hProcess9"/>
    <dgm:cxn modelId="{708D49F2-3998-4C61-80B6-E68FDB95922C}" srcId="{025EBC0A-9D2C-48DA-9AB9-933D3D1535D3}" destId="{5645115C-4636-4915-BFD6-B8F91CE97E4D}" srcOrd="4" destOrd="0" parTransId="{1CBD995A-8FA6-410D-9A14-986AA41D2CCA}" sibTransId="{7C96CA53-9331-4521-9D56-38574E48F199}"/>
    <dgm:cxn modelId="{0B99D60E-8F4A-4557-97C5-193C1F6DB71F}" type="presOf" srcId="{7C89F7DA-7BC0-4A4B-97BA-891F5D187998}" destId="{71EDD540-2D42-4567-AD3B-6074B1EB134A}" srcOrd="0" destOrd="0" presId="urn:microsoft.com/office/officeart/2005/8/layout/hProcess9"/>
    <dgm:cxn modelId="{A4D38D85-BF2B-4CB0-96D4-8D7CC1DBD031}" type="presOf" srcId="{CA08B316-FCB8-4E3E-8DA8-912289B041D4}" destId="{0296319D-6135-4462-A847-70ADF9701142}" srcOrd="0" destOrd="0" presId="urn:microsoft.com/office/officeart/2005/8/layout/hProcess9"/>
    <dgm:cxn modelId="{AE62EF2C-DB9A-4835-89AC-D26C41DFC83D}" srcId="{025EBC0A-9D2C-48DA-9AB9-933D3D1535D3}" destId="{7C89F7DA-7BC0-4A4B-97BA-891F5D187998}" srcOrd="5" destOrd="0" parTransId="{DC278DC8-9278-486F-B322-EE8803C5EFA2}" sibTransId="{44267C8E-9746-49F2-AA43-327C244AD20D}"/>
    <dgm:cxn modelId="{23561AE9-EEEE-426C-9F8B-050A719AA02E}" type="presOf" srcId="{11286FDB-4CA2-49A2-909F-80BCB96B8347}" destId="{83039C7E-4C71-43CA-9888-7C6B5077F130}" srcOrd="0" destOrd="0" presId="urn:microsoft.com/office/officeart/2005/8/layout/hProcess9"/>
    <dgm:cxn modelId="{AE447B18-F4E9-480B-8A32-908ECE78074D}" type="presOf" srcId="{53F660C2-8E16-4B8E-86AE-12DD69867E9E}" destId="{004B5B01-46C4-4DF3-A12C-6E6BBFF6C374}" srcOrd="0" destOrd="0" presId="urn:microsoft.com/office/officeart/2005/8/layout/hProcess9"/>
    <dgm:cxn modelId="{D8EDA23F-BE9C-4EC2-8D52-E1CFB3CDD413}" type="presOf" srcId="{5645115C-4636-4915-BFD6-B8F91CE97E4D}" destId="{DA861F4A-6F48-44BE-8220-8F6A0B09830F}" srcOrd="0" destOrd="0" presId="urn:microsoft.com/office/officeart/2005/8/layout/hProcess9"/>
    <dgm:cxn modelId="{566506CF-0E81-49E0-B5FF-A97A3F27ACD9}" srcId="{025EBC0A-9D2C-48DA-9AB9-933D3D1535D3}" destId="{53F660C2-8E16-4B8E-86AE-12DD69867E9E}" srcOrd="0" destOrd="0" parTransId="{C109D3B4-E89E-42E7-8238-A87CC67BE8B5}" sibTransId="{4B128823-8D44-4D84-987C-C4DFD15A95C9}"/>
    <dgm:cxn modelId="{3DB77B0F-E7CA-4747-B90E-D46B3F27D85F}" type="presParOf" srcId="{15C2F27E-5A85-4250-BB8D-69E8A6E0D7AC}" destId="{5C6069AE-6AF7-4944-8617-B7B5B7AD51B0}" srcOrd="0" destOrd="0" presId="urn:microsoft.com/office/officeart/2005/8/layout/hProcess9"/>
    <dgm:cxn modelId="{55DAEAA7-BF22-49FD-AFE9-FA0915D7894E}" type="presParOf" srcId="{15C2F27E-5A85-4250-BB8D-69E8A6E0D7AC}" destId="{ADB19729-9578-4711-AAF1-62B2068FD44F}" srcOrd="1" destOrd="0" presId="urn:microsoft.com/office/officeart/2005/8/layout/hProcess9"/>
    <dgm:cxn modelId="{0323D480-F434-46F8-9500-CF7989B6FA3E}" type="presParOf" srcId="{ADB19729-9578-4711-AAF1-62B2068FD44F}" destId="{004B5B01-46C4-4DF3-A12C-6E6BBFF6C374}" srcOrd="0" destOrd="0" presId="urn:microsoft.com/office/officeart/2005/8/layout/hProcess9"/>
    <dgm:cxn modelId="{80CF8738-93AA-476C-98AB-35E01168F089}" type="presParOf" srcId="{ADB19729-9578-4711-AAF1-62B2068FD44F}" destId="{036B330E-703D-4585-AE2F-A41DE12A8D53}" srcOrd="1" destOrd="0" presId="urn:microsoft.com/office/officeart/2005/8/layout/hProcess9"/>
    <dgm:cxn modelId="{4215A29A-D903-44DC-AF49-401A6D4B9DAA}" type="presParOf" srcId="{ADB19729-9578-4711-AAF1-62B2068FD44F}" destId="{BB80D221-477C-48FC-8ED9-7041B394BCD4}" srcOrd="2" destOrd="0" presId="urn:microsoft.com/office/officeart/2005/8/layout/hProcess9"/>
    <dgm:cxn modelId="{AC2B2C2D-3C48-4A10-886F-31EB0D841C27}" type="presParOf" srcId="{ADB19729-9578-4711-AAF1-62B2068FD44F}" destId="{7F722E8B-2533-479B-AFEC-364D4363298D}" srcOrd="3" destOrd="0" presId="urn:microsoft.com/office/officeart/2005/8/layout/hProcess9"/>
    <dgm:cxn modelId="{45BF2B84-2B4E-498F-98A7-1F2C47753485}" type="presParOf" srcId="{ADB19729-9578-4711-AAF1-62B2068FD44F}" destId="{0296319D-6135-4462-A847-70ADF9701142}" srcOrd="4" destOrd="0" presId="urn:microsoft.com/office/officeart/2005/8/layout/hProcess9"/>
    <dgm:cxn modelId="{EB3EB6A4-2D16-42BF-AF5B-6BC070992353}" type="presParOf" srcId="{ADB19729-9578-4711-AAF1-62B2068FD44F}" destId="{E82AB596-FFEB-408E-B3BC-4D8938615114}" srcOrd="5" destOrd="0" presId="urn:microsoft.com/office/officeart/2005/8/layout/hProcess9"/>
    <dgm:cxn modelId="{13DEF0C5-2A4D-4A21-BEB1-F59F562CEDDB}" type="presParOf" srcId="{ADB19729-9578-4711-AAF1-62B2068FD44F}" destId="{01B7C539-0308-4E3F-9E65-9656E71DC694}" srcOrd="6" destOrd="0" presId="urn:microsoft.com/office/officeart/2005/8/layout/hProcess9"/>
    <dgm:cxn modelId="{03253C81-4087-4D7E-B9C3-44B0BDE6E113}" type="presParOf" srcId="{ADB19729-9578-4711-AAF1-62B2068FD44F}" destId="{7FC1CB83-2615-4A49-9713-3E7F4F745DCC}" srcOrd="7" destOrd="0" presId="urn:microsoft.com/office/officeart/2005/8/layout/hProcess9"/>
    <dgm:cxn modelId="{4EC93D33-FBAB-4DD8-B6F4-EFE82DDDEB13}" type="presParOf" srcId="{ADB19729-9578-4711-AAF1-62B2068FD44F}" destId="{DA861F4A-6F48-44BE-8220-8F6A0B09830F}" srcOrd="8" destOrd="0" presId="urn:microsoft.com/office/officeart/2005/8/layout/hProcess9"/>
    <dgm:cxn modelId="{010951CD-E50A-45F5-B7A9-04FD82803EF6}" type="presParOf" srcId="{ADB19729-9578-4711-AAF1-62B2068FD44F}" destId="{00DEB8A1-38FC-4C83-B638-5F3736C5ECE6}" srcOrd="9" destOrd="0" presId="urn:microsoft.com/office/officeart/2005/8/layout/hProcess9"/>
    <dgm:cxn modelId="{539D54FC-E8F5-4F81-9F12-78740F2364E6}" type="presParOf" srcId="{ADB19729-9578-4711-AAF1-62B2068FD44F}" destId="{71EDD540-2D42-4567-AD3B-6074B1EB134A}" srcOrd="10" destOrd="0" presId="urn:microsoft.com/office/officeart/2005/8/layout/hProcess9"/>
    <dgm:cxn modelId="{ADB5FE94-64B3-4AD5-B43D-2A22D777FD8D}" type="presParOf" srcId="{ADB19729-9578-4711-AAF1-62B2068FD44F}" destId="{3B3977D0-0934-46B6-956F-A3FBD917B6A0}" srcOrd="11" destOrd="0" presId="urn:microsoft.com/office/officeart/2005/8/layout/hProcess9"/>
    <dgm:cxn modelId="{59F725E8-B780-41B1-972B-91A067A9CB23}" type="presParOf" srcId="{ADB19729-9578-4711-AAF1-62B2068FD44F}" destId="{83039C7E-4C71-43CA-9888-7C6B5077F130}"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069AE-6AF7-4944-8617-B7B5B7AD51B0}">
      <dsp:nvSpPr>
        <dsp:cNvPr id="0" name=""/>
        <dsp:cNvSpPr/>
      </dsp:nvSpPr>
      <dsp:spPr>
        <a:xfrm>
          <a:off x="542924" y="0"/>
          <a:ext cx="6153150" cy="4572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4B5B01-46C4-4DF3-A12C-6E6BBFF6C374}">
      <dsp:nvSpPr>
        <dsp:cNvPr id="0" name=""/>
        <dsp:cNvSpPr/>
      </dsp:nvSpPr>
      <dsp:spPr>
        <a:xfrm>
          <a:off x="618"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Go Live with Evergreen</a:t>
          </a:r>
          <a:br>
            <a:rPr lang="en-US" sz="1200" kern="1200" dirty="0" smtClean="0"/>
          </a:br>
          <a:r>
            <a:rPr lang="en-US" sz="1200" kern="1200" dirty="0" smtClean="0"/>
            <a:t>09/24/2010</a:t>
          </a:r>
          <a:endParaRPr lang="en-US" sz="1200" kern="1200" dirty="0"/>
        </a:p>
      </dsp:txBody>
      <dsp:txXfrm>
        <a:off x="49018" y="1419999"/>
        <a:ext cx="894674" cy="1732000"/>
      </dsp:txXfrm>
    </dsp:sp>
    <dsp:sp modelId="{BB80D221-477C-48FC-8ED9-7041B394BCD4}">
      <dsp:nvSpPr>
        <dsp:cNvPr id="0" name=""/>
        <dsp:cNvSpPr/>
      </dsp:nvSpPr>
      <dsp:spPr>
        <a:xfrm>
          <a:off x="1041666"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Dragon Slayers kill the grey screen </a:t>
          </a:r>
          <a:br>
            <a:rPr lang="en-US" sz="1200" kern="1200" dirty="0" smtClean="0"/>
          </a:br>
          <a:r>
            <a:rPr lang="en-US" sz="1200" kern="1200" dirty="0" smtClean="0"/>
            <a:t>12/2010</a:t>
          </a:r>
          <a:endParaRPr lang="en-US" sz="1200" kern="1200" dirty="0"/>
        </a:p>
      </dsp:txBody>
      <dsp:txXfrm>
        <a:off x="1090066" y="1419999"/>
        <a:ext cx="894674" cy="1732000"/>
      </dsp:txXfrm>
    </dsp:sp>
    <dsp:sp modelId="{0296319D-6135-4462-A847-70ADF9701142}">
      <dsp:nvSpPr>
        <dsp:cNvPr id="0" name=""/>
        <dsp:cNvSpPr/>
      </dsp:nvSpPr>
      <dsp:spPr>
        <a:xfrm>
          <a:off x="2082714"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New Skins for the OPAC</a:t>
          </a:r>
        </a:p>
        <a:p>
          <a:pPr lvl="0" algn="ctr" defTabSz="533400">
            <a:lnSpc>
              <a:spcPct val="90000"/>
            </a:lnSpc>
            <a:spcBef>
              <a:spcPct val="0"/>
            </a:spcBef>
            <a:spcAft>
              <a:spcPct val="35000"/>
            </a:spcAft>
          </a:pPr>
          <a:r>
            <a:rPr lang="en-US" sz="1200" kern="1200" dirty="0" smtClean="0"/>
            <a:t>03/17/2011</a:t>
          </a:r>
          <a:endParaRPr lang="en-US" sz="1200" kern="1200" dirty="0"/>
        </a:p>
      </dsp:txBody>
      <dsp:txXfrm>
        <a:off x="2131114" y="1419999"/>
        <a:ext cx="894674" cy="1732000"/>
      </dsp:txXfrm>
    </dsp:sp>
    <dsp:sp modelId="{01B7C539-0308-4E3F-9E65-9656E71DC694}">
      <dsp:nvSpPr>
        <dsp:cNvPr id="0" name=""/>
        <dsp:cNvSpPr/>
      </dsp:nvSpPr>
      <dsp:spPr>
        <a:xfrm>
          <a:off x="3123762"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Ecommerce</a:t>
          </a:r>
          <a:br>
            <a:rPr lang="en-US" sz="1200" kern="1200" dirty="0" smtClean="0"/>
          </a:br>
          <a:r>
            <a:rPr lang="en-US" sz="1200" kern="1200" dirty="0" smtClean="0"/>
            <a:t>04/04/2011</a:t>
          </a:r>
          <a:endParaRPr lang="en-US" sz="1200" kern="1200" dirty="0"/>
        </a:p>
      </dsp:txBody>
      <dsp:txXfrm>
        <a:off x="3172162" y="1419999"/>
        <a:ext cx="894674" cy="1732000"/>
      </dsp:txXfrm>
    </dsp:sp>
    <dsp:sp modelId="{DA861F4A-6F48-44BE-8220-8F6A0B09830F}">
      <dsp:nvSpPr>
        <dsp:cNvPr id="0" name=""/>
        <dsp:cNvSpPr/>
      </dsp:nvSpPr>
      <dsp:spPr>
        <a:xfrm>
          <a:off x="4164810"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PG 9.1</a:t>
          </a:r>
          <a:r>
            <a:rPr lang="en-US" sz="1200" kern="1200" dirty="0"/>
            <a:t/>
          </a:r>
          <a:br>
            <a:rPr lang="en-US" sz="1200" kern="1200" dirty="0"/>
          </a:br>
          <a:r>
            <a:rPr lang="en-US" sz="1200" kern="1200" dirty="0" smtClean="0"/>
            <a:t>8/18/2011</a:t>
          </a:r>
          <a:endParaRPr lang="en-US" sz="1200" kern="1200" dirty="0"/>
        </a:p>
      </dsp:txBody>
      <dsp:txXfrm>
        <a:off x="4213210" y="1419999"/>
        <a:ext cx="894674" cy="1732000"/>
      </dsp:txXfrm>
    </dsp:sp>
    <dsp:sp modelId="{71EDD540-2D42-4567-AD3B-6074B1EB134A}">
      <dsp:nvSpPr>
        <dsp:cNvPr id="0" name=""/>
        <dsp:cNvSpPr/>
      </dsp:nvSpPr>
      <dsp:spPr>
        <a:xfrm>
          <a:off x="5205858"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2.1- Checkout history in order by newest first</a:t>
          </a:r>
          <a:br>
            <a:rPr lang="en-US" sz="1200" kern="1200" dirty="0" smtClean="0"/>
          </a:br>
          <a:r>
            <a:rPr lang="en-US" sz="1200" kern="1200" dirty="0" smtClean="0"/>
            <a:t>09/26/2011</a:t>
          </a:r>
          <a:endParaRPr lang="en-US" sz="1200" kern="1200" dirty="0"/>
        </a:p>
      </dsp:txBody>
      <dsp:txXfrm>
        <a:off x="5254258" y="1419999"/>
        <a:ext cx="894674" cy="1732000"/>
      </dsp:txXfrm>
    </dsp:sp>
    <dsp:sp modelId="{83039C7E-4C71-43CA-9888-7C6B5077F130}">
      <dsp:nvSpPr>
        <dsp:cNvPr id="0" name=""/>
        <dsp:cNvSpPr/>
      </dsp:nvSpPr>
      <dsp:spPr>
        <a:xfrm>
          <a:off x="6246907" y="1371599"/>
          <a:ext cx="991474" cy="1828800"/>
        </a:xfrm>
        <a:prstGeom prst="round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Template toolkit</a:t>
          </a:r>
          <a:br>
            <a:rPr lang="en-US" sz="1200" kern="1200" dirty="0" smtClean="0"/>
          </a:br>
          <a:r>
            <a:rPr lang="en-US" sz="1200" kern="1200" dirty="0" smtClean="0"/>
            <a:t>10/24/2011</a:t>
          </a:r>
          <a:endParaRPr lang="en-US" sz="1200" kern="1200" dirty="0"/>
        </a:p>
      </dsp:txBody>
      <dsp:txXfrm>
        <a:off x="6295307" y="1419999"/>
        <a:ext cx="894674" cy="1732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04820" cy="461010"/>
          </a:xfrm>
          <a:prstGeom prst="rect">
            <a:avLst/>
          </a:prstGeom>
        </p:spPr>
        <p:txBody>
          <a:bodyPr vert="horz" lIns="92298" tIns="46149" rIns="92298" bIns="46149" rtlCol="0"/>
          <a:lstStyle>
            <a:lvl1pPr algn="l">
              <a:defRPr sz="1200"/>
            </a:lvl1pPr>
          </a:lstStyle>
          <a:p>
            <a:endParaRPr lang="en-US"/>
          </a:p>
        </p:txBody>
      </p:sp>
      <p:sp>
        <p:nvSpPr>
          <p:cNvPr id="3" name="Date Placeholder 2"/>
          <p:cNvSpPr>
            <a:spLocks noGrp="1"/>
          </p:cNvSpPr>
          <p:nvPr>
            <p:ph type="dt" sz="quarter" idx="1"/>
          </p:nvPr>
        </p:nvSpPr>
        <p:spPr>
          <a:xfrm>
            <a:off x="3927776" y="0"/>
            <a:ext cx="3004820" cy="461010"/>
          </a:xfrm>
          <a:prstGeom prst="rect">
            <a:avLst/>
          </a:prstGeom>
        </p:spPr>
        <p:txBody>
          <a:bodyPr vert="horz" lIns="92298" tIns="46149" rIns="92298" bIns="46149" rtlCol="0"/>
          <a:lstStyle>
            <a:lvl1pPr algn="r">
              <a:defRPr sz="1200"/>
            </a:lvl1pPr>
          </a:lstStyle>
          <a:p>
            <a:fld id="{9FE69EDD-4664-42B1-A9B5-84CD375BDD21}" type="datetimeFigureOut">
              <a:rPr lang="en-US" smtClean="0"/>
              <a:pPr/>
              <a:t>4/26/2012</a:t>
            </a:fld>
            <a:endParaRPr lang="en-US"/>
          </a:p>
        </p:txBody>
      </p:sp>
      <p:sp>
        <p:nvSpPr>
          <p:cNvPr id="4" name="Footer Placeholder 3"/>
          <p:cNvSpPr>
            <a:spLocks noGrp="1"/>
          </p:cNvSpPr>
          <p:nvPr>
            <p:ph type="ftr" sz="quarter" idx="2"/>
          </p:nvPr>
        </p:nvSpPr>
        <p:spPr>
          <a:xfrm>
            <a:off x="2" y="8757590"/>
            <a:ext cx="3004820" cy="461010"/>
          </a:xfrm>
          <a:prstGeom prst="rect">
            <a:avLst/>
          </a:prstGeom>
        </p:spPr>
        <p:txBody>
          <a:bodyPr vert="horz" lIns="92298" tIns="46149" rIns="92298" bIns="46149" rtlCol="0" anchor="b"/>
          <a:lstStyle>
            <a:lvl1pPr algn="l">
              <a:defRPr sz="1200"/>
            </a:lvl1pPr>
          </a:lstStyle>
          <a:p>
            <a:endParaRPr lang="en-US"/>
          </a:p>
        </p:txBody>
      </p:sp>
      <p:sp>
        <p:nvSpPr>
          <p:cNvPr id="5" name="Slide Number Placeholder 4"/>
          <p:cNvSpPr>
            <a:spLocks noGrp="1"/>
          </p:cNvSpPr>
          <p:nvPr>
            <p:ph type="sldNum" sz="quarter" idx="3"/>
          </p:nvPr>
        </p:nvSpPr>
        <p:spPr>
          <a:xfrm>
            <a:off x="3927776" y="8757590"/>
            <a:ext cx="3004820" cy="461010"/>
          </a:xfrm>
          <a:prstGeom prst="rect">
            <a:avLst/>
          </a:prstGeom>
        </p:spPr>
        <p:txBody>
          <a:bodyPr vert="horz" lIns="92298" tIns="46149" rIns="92298" bIns="46149" rtlCol="0" anchor="b"/>
          <a:lstStyle>
            <a:lvl1pPr algn="r">
              <a:defRPr sz="1200"/>
            </a:lvl1pPr>
          </a:lstStyle>
          <a:p>
            <a:fld id="{42944721-FE32-40A4-B0C3-DC3DBD49EB3A}" type="slidenum">
              <a:rPr lang="en-US" smtClean="0"/>
              <a:pPr/>
              <a:t>‹#›</a:t>
            </a:fld>
            <a:endParaRPr lang="en-US"/>
          </a:p>
        </p:txBody>
      </p:sp>
    </p:spTree>
    <p:extLst>
      <p:ext uri="{BB962C8B-B14F-4D97-AF65-F5344CB8AC3E}">
        <p14:creationId xmlns:p14="http://schemas.microsoft.com/office/powerpoint/2010/main" val="604543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04610" cy="461010"/>
          </a:xfrm>
          <a:prstGeom prst="rect">
            <a:avLst/>
          </a:prstGeom>
        </p:spPr>
        <p:txBody>
          <a:bodyPr vert="horz" lIns="90791" tIns="45395" rIns="90791" bIns="45395" rtlCol="0"/>
          <a:lstStyle>
            <a:lvl1pPr algn="l">
              <a:defRPr sz="1200"/>
            </a:lvl1pPr>
          </a:lstStyle>
          <a:p>
            <a:endParaRPr lang="en-US"/>
          </a:p>
        </p:txBody>
      </p:sp>
      <p:sp>
        <p:nvSpPr>
          <p:cNvPr id="3" name="Date Placeholder 2"/>
          <p:cNvSpPr>
            <a:spLocks noGrp="1"/>
          </p:cNvSpPr>
          <p:nvPr>
            <p:ph type="dt" idx="1"/>
          </p:nvPr>
        </p:nvSpPr>
        <p:spPr>
          <a:xfrm>
            <a:off x="3928018" y="0"/>
            <a:ext cx="3004610" cy="461010"/>
          </a:xfrm>
          <a:prstGeom prst="rect">
            <a:avLst/>
          </a:prstGeom>
        </p:spPr>
        <p:txBody>
          <a:bodyPr vert="horz" lIns="90791" tIns="45395" rIns="90791" bIns="45395" rtlCol="0"/>
          <a:lstStyle>
            <a:lvl1pPr algn="r">
              <a:defRPr sz="1200"/>
            </a:lvl1pPr>
          </a:lstStyle>
          <a:p>
            <a:fld id="{2E7C6CFB-78FE-4C28-BE01-14653CE442D5}" type="datetimeFigureOut">
              <a:rPr lang="en-US" smtClean="0"/>
              <a:pPr/>
              <a:t>4/26/2012</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0791" tIns="45395" rIns="90791" bIns="45395" rtlCol="0" anchor="ctr"/>
          <a:lstStyle/>
          <a:p>
            <a:endParaRPr lang="en-US"/>
          </a:p>
        </p:txBody>
      </p:sp>
      <p:sp>
        <p:nvSpPr>
          <p:cNvPr id="5" name="Notes Placeholder 4"/>
          <p:cNvSpPr>
            <a:spLocks noGrp="1"/>
          </p:cNvSpPr>
          <p:nvPr>
            <p:ph type="body" sz="quarter" idx="3"/>
          </p:nvPr>
        </p:nvSpPr>
        <p:spPr>
          <a:xfrm>
            <a:off x="693735" y="4379595"/>
            <a:ext cx="5546731" cy="4149090"/>
          </a:xfrm>
          <a:prstGeom prst="rect">
            <a:avLst/>
          </a:prstGeom>
        </p:spPr>
        <p:txBody>
          <a:bodyPr vert="horz" lIns="90791" tIns="45395" rIns="90791" bIns="4539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757612"/>
            <a:ext cx="3004610" cy="461010"/>
          </a:xfrm>
          <a:prstGeom prst="rect">
            <a:avLst/>
          </a:prstGeom>
        </p:spPr>
        <p:txBody>
          <a:bodyPr vert="horz" lIns="90791" tIns="45395" rIns="90791" bIns="45395" rtlCol="0" anchor="b"/>
          <a:lstStyle>
            <a:lvl1pPr algn="l">
              <a:defRPr sz="1200"/>
            </a:lvl1pPr>
          </a:lstStyle>
          <a:p>
            <a:endParaRPr lang="en-US"/>
          </a:p>
        </p:txBody>
      </p:sp>
      <p:sp>
        <p:nvSpPr>
          <p:cNvPr id="7" name="Slide Number Placeholder 6"/>
          <p:cNvSpPr>
            <a:spLocks noGrp="1"/>
          </p:cNvSpPr>
          <p:nvPr>
            <p:ph type="sldNum" sz="quarter" idx="5"/>
          </p:nvPr>
        </p:nvSpPr>
        <p:spPr>
          <a:xfrm>
            <a:off x="3928018" y="8757612"/>
            <a:ext cx="3004610" cy="461010"/>
          </a:xfrm>
          <a:prstGeom prst="rect">
            <a:avLst/>
          </a:prstGeom>
        </p:spPr>
        <p:txBody>
          <a:bodyPr vert="horz" lIns="90791" tIns="45395" rIns="90791" bIns="45395" rtlCol="0" anchor="b"/>
          <a:lstStyle>
            <a:lvl1pPr algn="r">
              <a:defRPr sz="1200"/>
            </a:lvl1pPr>
          </a:lstStyle>
          <a:p>
            <a:fld id="{DB297DC0-017C-46E9-A2B9-0E92CE541EFF}" type="slidenum">
              <a:rPr lang="en-US" smtClean="0"/>
              <a:pPr/>
              <a:t>‹#›</a:t>
            </a:fld>
            <a:endParaRPr lang="en-US"/>
          </a:p>
        </p:txBody>
      </p:sp>
    </p:spTree>
    <p:extLst>
      <p:ext uri="{BB962C8B-B14F-4D97-AF65-F5344CB8AC3E}">
        <p14:creationId xmlns:p14="http://schemas.microsoft.com/office/powerpoint/2010/main" val="2691925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3</a:t>
            </a:fld>
            <a:endParaRPr lang="en-US"/>
          </a:p>
        </p:txBody>
      </p:sp>
    </p:spTree>
    <p:extLst>
      <p:ext uri="{BB962C8B-B14F-4D97-AF65-F5344CB8AC3E}">
        <p14:creationId xmlns:p14="http://schemas.microsoft.com/office/powerpoint/2010/main" val="413071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Unique visitors sometimes when they clear their cache we will record that as a new user- but if they don’t it counts as the same visitor</a:t>
            </a:r>
          </a:p>
          <a:p>
            <a:r>
              <a:rPr lang="en-US" dirty="0" smtClean="0"/>
              <a:t>Instead of this pie chart maybe use the internal </a:t>
            </a:r>
            <a:r>
              <a:rPr lang="en-US" dirty="0" err="1" smtClean="0"/>
              <a:t>vs</a:t>
            </a:r>
            <a:r>
              <a:rPr lang="en-US" dirty="0" smtClean="0"/>
              <a:t> external bar</a:t>
            </a:r>
            <a:r>
              <a:rPr lang="en-US" baseline="0" dirty="0" smtClean="0"/>
              <a:t> graph?</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13</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14</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15</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few tweaks still needed</a:t>
            </a:r>
          </a:p>
          <a:p>
            <a:r>
              <a:rPr lang="en-US" dirty="0" smtClean="0"/>
              <a:t>Ability to add more than 10 lists</a:t>
            </a:r>
          </a:p>
          <a:p>
            <a:r>
              <a:rPr lang="en-US" dirty="0" smtClean="0"/>
              <a:t>245 </a:t>
            </a:r>
            <a:r>
              <a:rPr lang="en-US" dirty="0" err="1" smtClean="0"/>
              <a:t>abnp</a:t>
            </a:r>
            <a:r>
              <a:rPr lang="en-US" dirty="0" smtClean="0"/>
              <a:t> need to show(KCLS should have that rectified in a few weeks)</a:t>
            </a:r>
          </a:p>
          <a:p>
            <a:r>
              <a:rPr lang="en-US" dirty="0" smtClean="0"/>
              <a:t>Inability to move items between lists</a:t>
            </a:r>
          </a:p>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16</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one of the biggest complaints when we brought checkout history back- I was just relieved it migrated from III to Evergreen</a:t>
            </a:r>
          </a:p>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17</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Date Returned/Date Renewed</a:t>
            </a:r>
          </a:p>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18</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it does not keep track</a:t>
            </a:r>
            <a:r>
              <a:rPr lang="en-US" baseline="0" dirty="0" smtClean="0"/>
              <a:t> of user cancelled holds</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19</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20</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Better screens in 2.1 and go with the TPAC instance of it due</a:t>
            </a:r>
            <a:r>
              <a:rPr lang="en-US" baseline="0" dirty="0" smtClean="0"/>
              <a:t> to the double charges</a:t>
            </a:r>
          </a:p>
          <a:p>
            <a:r>
              <a:rPr lang="en-US" baseline="0" dirty="0" smtClean="0"/>
              <a:t>We have a stop at 10.00</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21</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FYI- Our old</a:t>
            </a:r>
            <a:r>
              <a:rPr lang="en-US" baseline="0" dirty="0" smtClean="0"/>
              <a:t> My account screen had WAY to much information- something that non of our patrons needed anyway so we simplified the screen and updated the input fields to be bigger to match the other trends</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22</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the numbers are not the same I am</a:t>
            </a:r>
            <a:r>
              <a:rPr lang="en-US" baseline="0" dirty="0" smtClean="0"/>
              <a:t> willing to bet your stats are the same</a:t>
            </a:r>
            <a:r>
              <a:rPr lang="en-US" baseline="0" dirty="0" smtClean="0">
                <a:sym typeface="Wingdings" pitchFamily="2" charset="2"/>
              </a:rPr>
              <a:t></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4</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Originally, we had asked that they pay fines be deselected so that patrons would have to choose the fines they want to pay- but you know- Patrons don’t read- so after countless errors we select all of the fines for them automatically… </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23</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name and email address, city and state </a:t>
            </a:r>
            <a:r>
              <a:rPr lang="en-US" dirty="0" err="1" smtClean="0"/>
              <a:t>autopopulate</a:t>
            </a:r>
            <a:r>
              <a:rPr lang="en-US" dirty="0" smtClean="0"/>
              <a:t>-</a:t>
            </a:r>
            <a:r>
              <a:rPr lang="en-US" baseline="0" dirty="0" smtClean="0"/>
              <a:t> </a:t>
            </a:r>
          </a:p>
          <a:p>
            <a:r>
              <a:rPr lang="en-US" baseline="0" dirty="0" smtClean="0"/>
              <a:t>Gauge the crowd if you want to mention something about the fraud filter</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24</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name and email address, city and state-</a:t>
            </a:r>
            <a:r>
              <a:rPr lang="en-US" baseline="0" dirty="0" smtClean="0"/>
              <a:t> this MUST match the Credit card information and not the library card</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25</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best thing about this module is the ability to print or email your receipt on demand.</a:t>
            </a:r>
          </a:p>
          <a:p>
            <a:r>
              <a:rPr lang="en-US" dirty="0" smtClean="0"/>
              <a:t>Since we offer a 1 year refund policy it is so great to offer this service.</a:t>
            </a:r>
          </a:p>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26</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we offer refunds- we have to have the transaction number to refund the patrons-</a:t>
            </a:r>
            <a:r>
              <a:rPr lang="en-US" baseline="0" dirty="0" smtClean="0"/>
              <a:t> so make sure when you </a:t>
            </a:r>
            <a:r>
              <a:rPr lang="en-US" baseline="0" dirty="0" smtClean="0"/>
              <a:t>implement </a:t>
            </a:r>
            <a:r>
              <a:rPr lang="en-US" baseline="0" dirty="0" smtClean="0"/>
              <a:t>this you have the transaction number appear on the </a:t>
            </a:r>
            <a:r>
              <a:rPr lang="en-US" baseline="0" dirty="0" smtClean="0"/>
              <a:t>receipt.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27</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Unique visitors sometimes when they clear their cache we will record that as a new user- but if they don’t it counts as the same visitor</a:t>
            </a:r>
          </a:p>
          <a:p>
            <a:r>
              <a:rPr lang="en-US" dirty="0" smtClean="0"/>
              <a:t>Instead of this pie chart maybe use the internal </a:t>
            </a:r>
            <a:r>
              <a:rPr lang="en-US" dirty="0" err="1" smtClean="0"/>
              <a:t>vs</a:t>
            </a:r>
            <a:r>
              <a:rPr lang="en-US" dirty="0" smtClean="0"/>
              <a:t> external bar</a:t>
            </a:r>
            <a:r>
              <a:rPr lang="en-US" baseline="0" dirty="0" smtClean="0"/>
              <a:t> graph?</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28</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Unique visitors sometimes when they clear their cache we will record that as a new user- but if they don’t it counts as the same visitor</a:t>
            </a:r>
          </a:p>
          <a:p>
            <a:r>
              <a:rPr lang="en-US" dirty="0" smtClean="0"/>
              <a:t>Instead of this pie chart maybe use the internal </a:t>
            </a:r>
            <a:r>
              <a:rPr lang="en-US" dirty="0" err="1" smtClean="0"/>
              <a:t>vs</a:t>
            </a:r>
            <a:r>
              <a:rPr lang="en-US" dirty="0" smtClean="0"/>
              <a:t> external bar</a:t>
            </a:r>
            <a:r>
              <a:rPr lang="en-US" baseline="0" dirty="0" smtClean="0"/>
              <a:t> graph?</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5</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Wireframes are mockups of how we are thinking of having a page laid out before we pay to have them coded.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Patrons</a:t>
            </a:r>
            <a:r>
              <a:rPr lang="en-US" sz="1200" kern="1200" baseline="0" dirty="0" smtClean="0">
                <a:solidFill>
                  <a:schemeClr val="tx1"/>
                </a:solidFill>
                <a:latin typeface="+mn-lt"/>
                <a:ea typeface="+mn-ea"/>
                <a:cs typeface="+mn-cs"/>
              </a:rPr>
              <a:t> were recruited from an online survey that in  48 hours over a time span of 4 days received 5000 responses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three tasks that were rated the most difficult were </a:t>
            </a:r>
            <a:r>
              <a:rPr lang="en-US" i="1" dirty="0" smtClean="0"/>
              <a:t>Limit to Available</a:t>
            </a:r>
            <a:r>
              <a:rPr lang="en-US" dirty="0" smtClean="0"/>
              <a:t>, </a:t>
            </a:r>
            <a:r>
              <a:rPr lang="en-US" i="1" dirty="0" smtClean="0"/>
              <a:t>Suspend a Hold</a:t>
            </a:r>
            <a:r>
              <a:rPr lang="en-US" dirty="0" smtClean="0"/>
              <a:t>, and </a:t>
            </a:r>
            <a:r>
              <a:rPr lang="en-US" i="1" dirty="0" smtClean="0"/>
              <a:t>Find the newest Sports Book</a:t>
            </a:r>
            <a:r>
              <a:rPr lang="en-US" dirty="0" smtClean="0"/>
              <a:t>.  The three tasks that were rated the easiest were </a:t>
            </a:r>
            <a:r>
              <a:rPr lang="en-US" i="1" dirty="0" smtClean="0"/>
              <a:t>Login to your Account</a:t>
            </a:r>
            <a:r>
              <a:rPr lang="en-US" dirty="0" smtClean="0"/>
              <a:t>, </a:t>
            </a:r>
            <a:r>
              <a:rPr lang="en-US" i="1" dirty="0" smtClean="0"/>
              <a:t>Place a Hold on an Item</a:t>
            </a:r>
            <a:r>
              <a:rPr lang="en-US" dirty="0" smtClean="0"/>
              <a:t>, and </a:t>
            </a:r>
            <a:r>
              <a:rPr lang="en-US" i="1" dirty="0" smtClean="0"/>
              <a:t>Return to the List of Search Results</a:t>
            </a:r>
            <a:r>
              <a:rPr lang="en-US" dirty="0" smtClean="0"/>
              <a:t>. </a:t>
            </a:r>
            <a:r>
              <a:rPr lang="en-US" sz="1200" kern="1200" dirty="0" smtClean="0">
                <a:solidFill>
                  <a:schemeClr val="tx1"/>
                </a:solidFill>
                <a:latin typeface="+mn-lt"/>
                <a:ea typeface="+mn-ea"/>
                <a:cs typeface="+mn-cs"/>
              </a:rPr>
              <a:t>Over 90% of the participants were satisfied with how easy it is to use the new KCLS online catalog and they felt that the online catalog has all the functions and capabilities they expect it to have. 100% of the participants were confident they could complete their library-related tasks using the new KCLS online catalog and that it was easy for them to find the information they needed in my library account.  Overall our patrons found the OPAC and its Account features easy to use.</a:t>
            </a:r>
          </a:p>
          <a:p>
            <a:r>
              <a:rPr lang="en-US" sz="1200" b="1" kern="1200" dirty="0" smtClean="0">
                <a:solidFill>
                  <a:schemeClr val="tx1"/>
                </a:solidFill>
                <a:latin typeface="+mn-lt"/>
                <a:ea typeface="+mn-ea"/>
                <a:cs typeface="+mn-cs"/>
              </a:rPr>
              <a:t>Tasks</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Task 1 - Reflect on Catalog - </a:t>
            </a:r>
            <a:r>
              <a:rPr lang="en-US" sz="1200" kern="1200" dirty="0" smtClean="0">
                <a:solidFill>
                  <a:schemeClr val="tx1"/>
                </a:solidFill>
                <a:latin typeface="+mn-lt"/>
                <a:ea typeface="+mn-ea"/>
                <a:cs typeface="+mn-cs"/>
              </a:rPr>
              <a:t>(Average rating 1.32)</a:t>
            </a:r>
          </a:p>
          <a:p>
            <a:r>
              <a:rPr lang="en-US" sz="1200" b="1" kern="1200" dirty="0" smtClean="0">
                <a:solidFill>
                  <a:schemeClr val="tx1"/>
                </a:solidFill>
                <a:latin typeface="+mn-lt"/>
                <a:ea typeface="+mn-ea"/>
                <a:cs typeface="+mn-cs"/>
              </a:rPr>
              <a:t>Task 2 - Login to your Account - </a:t>
            </a:r>
            <a:r>
              <a:rPr lang="en-US" sz="1200" kern="1200" dirty="0" smtClean="0">
                <a:solidFill>
                  <a:schemeClr val="tx1"/>
                </a:solidFill>
                <a:latin typeface="+mn-lt"/>
                <a:ea typeface="+mn-ea"/>
                <a:cs typeface="+mn-cs"/>
              </a:rPr>
              <a:t>(Average rating 1.05)</a:t>
            </a:r>
          </a:p>
          <a:p>
            <a:r>
              <a:rPr lang="en-US" sz="1200" b="1" kern="1200" dirty="0" smtClean="0">
                <a:solidFill>
                  <a:schemeClr val="tx1"/>
                </a:solidFill>
                <a:latin typeface="+mn-lt"/>
                <a:ea typeface="+mn-ea"/>
                <a:cs typeface="+mn-cs"/>
              </a:rPr>
              <a:t>Task 3 - Search for Sports - </a:t>
            </a:r>
            <a:r>
              <a:rPr lang="en-US" sz="1200" kern="1200" dirty="0" smtClean="0">
                <a:solidFill>
                  <a:schemeClr val="tx1"/>
                </a:solidFill>
                <a:latin typeface="+mn-lt"/>
                <a:ea typeface="+mn-ea"/>
                <a:cs typeface="+mn-cs"/>
              </a:rPr>
              <a:t>(Average rating 1.33)</a:t>
            </a:r>
            <a:br>
              <a:rPr lang="en-US" sz="1200" kern="1200" dirty="0" smtClean="0">
                <a:solidFill>
                  <a:schemeClr val="tx1"/>
                </a:solidFill>
                <a:latin typeface="+mn-lt"/>
                <a:ea typeface="+mn-ea"/>
                <a:cs typeface="+mn-cs"/>
              </a:rPr>
            </a:br>
            <a:r>
              <a:rPr lang="en-US" sz="1200" b="1" kern="1200" dirty="0" smtClean="0">
                <a:solidFill>
                  <a:schemeClr val="tx1"/>
                </a:solidFill>
                <a:latin typeface="+mn-lt"/>
                <a:ea typeface="+mn-ea"/>
                <a:cs typeface="+mn-cs"/>
              </a:rPr>
              <a:t>Task 4 - Limit to Available Items - </a:t>
            </a:r>
            <a:r>
              <a:rPr lang="en-US" sz="1200" kern="1200" dirty="0" smtClean="0">
                <a:solidFill>
                  <a:schemeClr val="tx1"/>
                </a:solidFill>
                <a:latin typeface="+mn-lt"/>
                <a:ea typeface="+mn-ea"/>
                <a:cs typeface="+mn-cs"/>
              </a:rPr>
              <a:t>(Average rating 2.05)</a:t>
            </a:r>
          </a:p>
          <a:p>
            <a:r>
              <a:rPr lang="en-US" sz="1200" b="1" kern="1200" dirty="0" smtClean="0">
                <a:solidFill>
                  <a:schemeClr val="tx1"/>
                </a:solidFill>
                <a:latin typeface="+mn-lt"/>
                <a:ea typeface="+mn-ea"/>
                <a:cs typeface="+mn-cs"/>
              </a:rPr>
              <a:t>Task 5 - View the details of an Item - </a:t>
            </a:r>
            <a:r>
              <a:rPr lang="en-US" sz="1200" kern="1200" dirty="0" smtClean="0">
                <a:solidFill>
                  <a:schemeClr val="tx1"/>
                </a:solidFill>
                <a:latin typeface="+mn-lt"/>
                <a:ea typeface="+mn-ea"/>
                <a:cs typeface="+mn-cs"/>
              </a:rPr>
              <a:t>(Average rating 1.36)</a:t>
            </a:r>
          </a:p>
          <a:p>
            <a:r>
              <a:rPr lang="en-US" sz="1200" b="1" kern="1200" dirty="0" smtClean="0">
                <a:solidFill>
                  <a:schemeClr val="tx1"/>
                </a:solidFill>
                <a:latin typeface="+mn-lt"/>
                <a:ea typeface="+mn-ea"/>
                <a:cs typeface="+mn-cs"/>
              </a:rPr>
              <a:t>Task 6 - Place a hold on an item - </a:t>
            </a:r>
            <a:r>
              <a:rPr lang="en-US" sz="1200" kern="1200" dirty="0" smtClean="0">
                <a:solidFill>
                  <a:schemeClr val="tx1"/>
                </a:solidFill>
                <a:latin typeface="+mn-lt"/>
                <a:ea typeface="+mn-ea"/>
                <a:cs typeface="+mn-cs"/>
              </a:rPr>
              <a:t>(Average rating 1.09)</a:t>
            </a:r>
          </a:p>
          <a:p>
            <a:r>
              <a:rPr lang="en-US" sz="1200" b="1" kern="1200" dirty="0" smtClean="0">
                <a:solidFill>
                  <a:schemeClr val="tx1"/>
                </a:solidFill>
                <a:latin typeface="+mn-lt"/>
                <a:ea typeface="+mn-ea"/>
                <a:cs typeface="+mn-cs"/>
              </a:rPr>
              <a:t>Task 7 - Return to the List of Search Results - </a:t>
            </a:r>
            <a:r>
              <a:rPr lang="en-US" sz="1200" kern="1200" dirty="0" smtClean="0">
                <a:solidFill>
                  <a:schemeClr val="tx1"/>
                </a:solidFill>
                <a:latin typeface="+mn-lt"/>
                <a:ea typeface="+mn-ea"/>
                <a:cs typeface="+mn-cs"/>
              </a:rPr>
              <a:t>(Average rating 1)</a:t>
            </a:r>
          </a:p>
          <a:p>
            <a:r>
              <a:rPr lang="en-US" sz="1200" b="1" kern="1200" dirty="0" smtClean="0">
                <a:solidFill>
                  <a:schemeClr val="tx1"/>
                </a:solidFill>
                <a:latin typeface="+mn-lt"/>
                <a:ea typeface="+mn-ea"/>
                <a:cs typeface="+mn-cs"/>
              </a:rPr>
              <a:t>Task 8 - Limit Search Results by Format - </a:t>
            </a:r>
            <a:r>
              <a:rPr lang="en-US" sz="1200" kern="1200" dirty="0" smtClean="0">
                <a:solidFill>
                  <a:schemeClr val="tx1"/>
                </a:solidFill>
                <a:latin typeface="+mn-lt"/>
                <a:ea typeface="+mn-ea"/>
                <a:cs typeface="+mn-cs"/>
              </a:rPr>
              <a:t>(Average rating 1.36)</a:t>
            </a:r>
          </a:p>
          <a:p>
            <a:r>
              <a:rPr lang="en-US" sz="1200" b="1" kern="1200" dirty="0" smtClean="0">
                <a:solidFill>
                  <a:schemeClr val="tx1"/>
                </a:solidFill>
                <a:latin typeface="+mn-lt"/>
                <a:ea typeface="+mn-ea"/>
                <a:cs typeface="+mn-cs"/>
              </a:rPr>
              <a:t>Task 9 - Check Holds List - </a:t>
            </a:r>
            <a:r>
              <a:rPr lang="en-US" sz="1200" kern="1200" dirty="0" smtClean="0">
                <a:solidFill>
                  <a:schemeClr val="tx1"/>
                </a:solidFill>
                <a:latin typeface="+mn-lt"/>
                <a:ea typeface="+mn-ea"/>
                <a:cs typeface="+mn-cs"/>
              </a:rPr>
              <a:t>(Average rating 1.23)</a:t>
            </a:r>
          </a:p>
          <a:p>
            <a:r>
              <a:rPr lang="en-US" sz="1200" b="1" kern="1200" dirty="0" smtClean="0">
                <a:solidFill>
                  <a:schemeClr val="tx1"/>
                </a:solidFill>
                <a:latin typeface="+mn-lt"/>
                <a:ea typeface="+mn-ea"/>
                <a:cs typeface="+mn-cs"/>
              </a:rPr>
              <a:t>Task 10 - Suspend a Hold - </a:t>
            </a:r>
            <a:r>
              <a:rPr lang="en-US" sz="1200" kern="1200" dirty="0" smtClean="0">
                <a:solidFill>
                  <a:schemeClr val="tx1"/>
                </a:solidFill>
                <a:latin typeface="+mn-lt"/>
                <a:ea typeface="+mn-ea"/>
                <a:cs typeface="+mn-cs"/>
              </a:rPr>
              <a:t>(Average rating 2.32)</a:t>
            </a:r>
          </a:p>
          <a:p>
            <a:r>
              <a:rPr lang="en-US" sz="1200" b="1" kern="1200" dirty="0" smtClean="0">
                <a:solidFill>
                  <a:schemeClr val="tx1"/>
                </a:solidFill>
                <a:latin typeface="+mn-lt"/>
                <a:ea typeface="+mn-ea"/>
                <a:cs typeface="+mn-cs"/>
              </a:rPr>
              <a:t>Task 11 - Cancel a Hold           - </a:t>
            </a:r>
            <a:r>
              <a:rPr lang="en-US" sz="1200" kern="1200" dirty="0" smtClean="0">
                <a:solidFill>
                  <a:schemeClr val="tx1"/>
                </a:solidFill>
                <a:latin typeface="+mn-lt"/>
                <a:ea typeface="+mn-ea"/>
                <a:cs typeface="+mn-cs"/>
              </a:rPr>
              <a:t>(Average rating 1.41)</a:t>
            </a:r>
          </a:p>
          <a:p>
            <a:r>
              <a:rPr lang="en-US" sz="1200" b="1" kern="1200" dirty="0" smtClean="0">
                <a:solidFill>
                  <a:schemeClr val="tx1"/>
                </a:solidFill>
                <a:latin typeface="+mn-lt"/>
                <a:ea typeface="+mn-ea"/>
                <a:cs typeface="+mn-cs"/>
              </a:rPr>
              <a:t>Task 12 - Reflect on Account page - </a:t>
            </a:r>
            <a:r>
              <a:rPr lang="en-US" sz="1200" kern="1200" dirty="0" smtClean="0">
                <a:solidFill>
                  <a:schemeClr val="tx1"/>
                </a:solidFill>
                <a:latin typeface="+mn-lt"/>
                <a:ea typeface="+mn-ea"/>
                <a:cs typeface="+mn-cs"/>
              </a:rPr>
              <a:t>(Average rating 1.24)</a:t>
            </a:r>
          </a:p>
          <a:p>
            <a:r>
              <a:rPr lang="en-US" sz="1200" b="1" kern="1200" dirty="0" smtClean="0">
                <a:solidFill>
                  <a:schemeClr val="tx1"/>
                </a:solidFill>
                <a:latin typeface="+mn-lt"/>
                <a:ea typeface="+mn-ea"/>
                <a:cs typeface="+mn-cs"/>
              </a:rPr>
              <a:t>Task 13 - Renew an Item - </a:t>
            </a:r>
            <a:r>
              <a:rPr lang="en-US" sz="1200" kern="1200" dirty="0" smtClean="0">
                <a:solidFill>
                  <a:schemeClr val="tx1"/>
                </a:solidFill>
                <a:latin typeface="+mn-lt"/>
                <a:ea typeface="+mn-ea"/>
                <a:cs typeface="+mn-cs"/>
              </a:rPr>
              <a:t>(Average rating 1.5)</a:t>
            </a:r>
          </a:p>
          <a:p>
            <a:r>
              <a:rPr lang="en-US" sz="1200" b="1" kern="1200" dirty="0" smtClean="0">
                <a:solidFill>
                  <a:schemeClr val="tx1"/>
                </a:solidFill>
                <a:latin typeface="+mn-lt"/>
                <a:ea typeface="+mn-ea"/>
                <a:cs typeface="+mn-cs"/>
              </a:rPr>
              <a:t>Task 14 - Find the newest Sports book - </a:t>
            </a:r>
            <a:r>
              <a:rPr lang="en-US" sz="1200" kern="1200" dirty="0" smtClean="0">
                <a:solidFill>
                  <a:schemeClr val="tx1"/>
                </a:solidFill>
                <a:latin typeface="+mn-lt"/>
                <a:ea typeface="+mn-ea"/>
                <a:cs typeface="+mn-cs"/>
              </a:rPr>
              <a:t>(Average rating 2.39)</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6</a:t>
            </a:fld>
            <a:endParaRPr lang="en-US"/>
          </a:p>
        </p:txBody>
      </p:sp>
    </p:spTree>
    <p:extLst>
      <p:ext uri="{BB962C8B-B14F-4D97-AF65-F5344CB8AC3E}">
        <p14:creationId xmlns:p14="http://schemas.microsoft.com/office/powerpoint/2010/main" val="3562635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We learned a great deal from this study.  Thirty two questions were generated that were answered about the OPAC before the modified wireframes were sent on to the developers to code.   We are hoping to complete another set of usability once we receive the actual </a:t>
            </a:r>
            <a:r>
              <a:rPr lang="en-US" sz="1200" kern="1200" dirty="0" smtClean="0">
                <a:solidFill>
                  <a:schemeClr val="tx1"/>
                </a:solidFill>
                <a:latin typeface="+mn-lt"/>
                <a:ea typeface="+mn-ea"/>
                <a:cs typeface="+mn-cs"/>
              </a:rPr>
              <a:t>OPAC.</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7</a:t>
            </a:fld>
            <a:endParaRPr lang="en-US"/>
          </a:p>
        </p:txBody>
      </p:sp>
    </p:spTree>
    <p:extLst>
      <p:ext uri="{BB962C8B-B14F-4D97-AF65-F5344CB8AC3E}">
        <p14:creationId xmlns:p14="http://schemas.microsoft.com/office/powerpoint/2010/main" val="3562635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This is what our old screen looked</a:t>
            </a:r>
            <a:r>
              <a:rPr lang="en-US" sz="1200" kern="1200" baseline="0" dirty="0" smtClean="0">
                <a:solidFill>
                  <a:schemeClr val="tx1"/>
                </a:solidFill>
                <a:latin typeface="+mn-lt"/>
                <a:ea typeface="+mn-ea"/>
                <a:cs typeface="+mn-cs"/>
              </a:rPr>
              <a:t> like under III- and this is what the new screen looks like.</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8</a:t>
            </a:fld>
            <a:endParaRPr lang="en-US"/>
          </a:p>
        </p:txBody>
      </p:sp>
    </p:spTree>
    <p:extLst>
      <p:ext uri="{BB962C8B-B14F-4D97-AF65-F5344CB8AC3E}">
        <p14:creationId xmlns:p14="http://schemas.microsoft.com/office/powerpoint/2010/main" val="3562635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We learned a great deal from this study.  Thirty two questions were generated that were answered about the OPAC before the modified wireframes were sent on to the developers to code.   Another round of usability</a:t>
            </a:r>
            <a:r>
              <a:rPr lang="en-US" sz="1200" kern="1200" baseline="0" dirty="0" smtClean="0">
                <a:solidFill>
                  <a:schemeClr val="tx1"/>
                </a:solidFill>
                <a:latin typeface="+mn-lt"/>
                <a:ea typeface="+mn-ea"/>
                <a:cs typeface="+mn-cs"/>
              </a:rPr>
              <a:t> will be scheduled later this year.</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9</a:t>
            </a:fld>
            <a:endParaRPr lang="en-US"/>
          </a:p>
        </p:txBody>
      </p:sp>
    </p:spTree>
    <p:extLst>
      <p:ext uri="{BB962C8B-B14F-4D97-AF65-F5344CB8AC3E}">
        <p14:creationId xmlns:p14="http://schemas.microsoft.com/office/powerpoint/2010/main" val="3562635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 snappy user experience beats a glamorous one</a:t>
            </a:r>
            <a:r>
              <a:rPr lang="en-US" b="0" dirty="0" smtClean="0"/>
              <a:t>-</a:t>
            </a:r>
            <a:r>
              <a:rPr lang="en-US" b="0" baseline="0" dirty="0" smtClean="0"/>
              <a:t> </a:t>
            </a:r>
            <a:r>
              <a:rPr lang="en-US" b="0" baseline="0" dirty="0" err="1" smtClean="0"/>
              <a:t>Jakob</a:t>
            </a:r>
            <a:r>
              <a:rPr lang="en-US" b="0" baseline="0" dirty="0" smtClean="0"/>
              <a:t> Nielsen says it best</a:t>
            </a:r>
          </a:p>
          <a:p>
            <a:r>
              <a:rPr lang="en-US" b="0" baseline="0" dirty="0" smtClean="0"/>
              <a:t>.1 seconds gives the feeling of instantaneous response</a:t>
            </a:r>
          </a:p>
          <a:p>
            <a:r>
              <a:rPr lang="en-US" b="0" baseline="0" dirty="0" smtClean="0"/>
              <a:t>1 second- the users flow is seamless</a:t>
            </a:r>
          </a:p>
          <a:p>
            <a:r>
              <a:rPr lang="en-US" b="0" baseline="0" dirty="0" smtClean="0"/>
              <a:t>10 seconds keeps the users attention</a:t>
            </a:r>
          </a:p>
          <a:p>
            <a:r>
              <a:rPr lang="en-US" b="0" baseline="0" dirty="0" smtClean="0"/>
              <a:t>Anything over 10 seconds and users will start leaving a site- because now the are </a:t>
            </a:r>
            <a:r>
              <a:rPr lang="en-US" b="0" baseline="0" dirty="0" err="1" smtClean="0"/>
              <a:t>conciously</a:t>
            </a:r>
            <a:r>
              <a:rPr lang="en-US" b="0" baseline="0" dirty="0" smtClean="0"/>
              <a:t> aware that the are waiting on the computer</a:t>
            </a:r>
          </a:p>
        </p:txBody>
      </p:sp>
      <p:sp>
        <p:nvSpPr>
          <p:cNvPr id="4" name="Slide Number Placeholder 3"/>
          <p:cNvSpPr>
            <a:spLocks noGrp="1"/>
          </p:cNvSpPr>
          <p:nvPr>
            <p:ph type="sldNum" sz="quarter" idx="10"/>
          </p:nvPr>
        </p:nvSpPr>
        <p:spPr/>
        <p:txBody>
          <a:bodyPr/>
          <a:lstStyle/>
          <a:p>
            <a:fld id="{DB297DC0-017C-46E9-A2B9-0E92CE541EFF}" type="slidenum">
              <a:rPr lang="en-US" smtClean="0"/>
              <a:pPr/>
              <a:t>11</a:t>
            </a:fld>
            <a:endParaRPr lang="en-US"/>
          </a:p>
        </p:txBody>
      </p:sp>
    </p:spTree>
    <p:extLst>
      <p:ext uri="{BB962C8B-B14F-4D97-AF65-F5344CB8AC3E}">
        <p14:creationId xmlns:p14="http://schemas.microsoft.com/office/powerpoint/2010/main" val="1115207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they mentioned missing features in the survey- the</a:t>
            </a:r>
            <a:r>
              <a:rPr lang="en-US" baseline="0" dirty="0" smtClean="0"/>
              <a:t> overall satisfaction with the catalog was higher for the TPAC  than the </a:t>
            </a:r>
            <a:r>
              <a:rPr lang="en-US" baseline="0" dirty="0" smtClean="0"/>
              <a:t>JSP</a:t>
            </a:r>
            <a:endParaRPr lang="en-US" dirty="0"/>
          </a:p>
        </p:txBody>
      </p:sp>
      <p:sp>
        <p:nvSpPr>
          <p:cNvPr id="4" name="Slide Number Placeholder 3"/>
          <p:cNvSpPr>
            <a:spLocks noGrp="1"/>
          </p:cNvSpPr>
          <p:nvPr>
            <p:ph type="sldNum" sz="quarter" idx="10"/>
          </p:nvPr>
        </p:nvSpPr>
        <p:spPr/>
        <p:txBody>
          <a:bodyPr/>
          <a:lstStyle/>
          <a:p>
            <a:fld id="{DB297DC0-017C-46E9-A2B9-0E92CE541EFF}" type="slidenum">
              <a:rPr lang="en-US" smtClean="0"/>
              <a:pPr/>
              <a:t>12</a:t>
            </a:fld>
            <a:endParaRPr lang="en-US"/>
          </a:p>
        </p:txBody>
      </p:sp>
    </p:spTree>
    <p:extLst>
      <p:ext uri="{BB962C8B-B14F-4D97-AF65-F5344CB8AC3E}">
        <p14:creationId xmlns:p14="http://schemas.microsoft.com/office/powerpoint/2010/main" val="1115207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fld id="{F0720DB6-A2A7-4B4F-8DB1-55AE9089B871}" type="datetimeFigureOut">
              <a:rPr lang="en-US" smtClean="0"/>
              <a:pPr/>
              <a:t>4/26/2012</a:t>
            </a:fld>
            <a:endParaRPr lang="en-US"/>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endParaRPr lang="en-US"/>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C81E7E26-F9BF-4CC7-863B-A92635426E03}" type="slidenum">
              <a:rPr lang="en-US" smtClean="0"/>
              <a:pPr/>
              <a:t>‹#›</a:t>
            </a:fld>
            <a:endParaRPr lang="en-US"/>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n-US" smtClean="0"/>
              <a:t>Click to edit Master 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0720DB6-A2A7-4B4F-8DB1-55AE9089B871}"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0720DB6-A2A7-4B4F-8DB1-55AE9089B871}"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48600" y="533400"/>
            <a:ext cx="762000" cy="609600"/>
          </a:xfrm>
        </p:spPr>
        <p:txBody>
          <a:bodyPr/>
          <a:lstStyle/>
          <a:p>
            <a:fld id="{C81E7E26-F9BF-4CC7-863B-A92635426E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0720DB6-A2A7-4B4F-8DB1-55AE9089B871}"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4" name="Date Placeholder 3"/>
          <p:cNvSpPr>
            <a:spLocks noGrp="1"/>
          </p:cNvSpPr>
          <p:nvPr>
            <p:ph type="dt" sz="half" idx="10"/>
          </p:nvPr>
        </p:nvSpPr>
        <p:spPr>
          <a:xfrm>
            <a:off x="6931152" y="6556248"/>
            <a:ext cx="1673352" cy="228600"/>
          </a:xfrm>
        </p:spPr>
        <p:txBody>
          <a:bodyPr/>
          <a:lstStyle/>
          <a:p>
            <a:fld id="{F0720DB6-A2A7-4B4F-8DB1-55AE9089B871}" type="datetimeFigureOut">
              <a:rPr lang="en-US" smtClean="0"/>
              <a:pPr/>
              <a:t>4/26/2012</a:t>
            </a:fld>
            <a:endParaRPr lang="en-US"/>
          </a:p>
        </p:txBody>
      </p:sp>
      <p:sp>
        <p:nvSpPr>
          <p:cNvPr id="5" name="Footer Placeholder 4"/>
          <p:cNvSpPr>
            <a:spLocks noGrp="1"/>
          </p:cNvSpPr>
          <p:nvPr>
            <p:ph type="ftr" sz="quarter" idx="11"/>
          </p:nvPr>
        </p:nvSpPr>
        <p:spPr>
          <a:xfrm>
            <a:off x="1892808" y="6556248"/>
            <a:ext cx="1673352" cy="228600"/>
          </a:xfrm>
        </p:spPr>
        <p:txBody>
          <a:bodyPr/>
          <a:lstStyle/>
          <a:p>
            <a:endParaRPr lang="en-US"/>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C81E7E26-F9BF-4CC7-863B-A92635426E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0720DB6-A2A7-4B4F-8DB1-55AE9089B871}"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0720DB6-A2A7-4B4F-8DB1-55AE9089B871}" type="datetimeFigureOut">
              <a:rPr lang="en-US" smtClean="0"/>
              <a:pPr/>
              <a:t>4/26/2012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6" name="Group 10"/>
          <p:cNvGrpSpPr/>
          <p:nvPr/>
        </p:nvGrpSpPr>
        <p:grpSpPr>
          <a:xfrm>
            <a:off x="0" y="0"/>
            <a:ext cx="9144000" cy="1676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0720DB6-A2A7-4B4F-8DB1-55AE9089B871}" type="datetimeFigureOut">
              <a:rPr lang="en-US" smtClean="0"/>
              <a:pPr/>
              <a:t>4/26/2012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fld id="{F0720DB6-A2A7-4B4F-8DB1-55AE9089B871}" type="datetimeFigureOut">
              <a:rPr lang="en-US" smtClean="0"/>
              <a:pPr/>
              <a:t>4/26/2012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20DB6-A2A7-4B4F-8DB1-55AE9089B871}"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F0720DB6-A2A7-4B4F-8DB1-55AE9089B871}"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1E7E26-F9BF-4CC7-863B-A92635426E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2438400" y="2286000"/>
            <a:ext cx="6248400" cy="3840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fld id="{F0720DB6-A2A7-4B4F-8DB1-55AE9089B871}" type="datetimeFigureOut">
              <a:rPr lang="en-US" smtClean="0"/>
              <a:pPr/>
              <a:t>4/26/2012</a:t>
            </a:fld>
            <a:endParaRPr lang="en-US"/>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endParaRPr lang="en-US"/>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C81E7E26-F9BF-4CC7-863B-A92635426E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spcBef>
          <a:spcPct val="0"/>
        </a:spcBef>
        <a:buNone/>
        <a:defRPr sz="44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chemeClr val="bg1"/>
                </a:solidFill>
              </a:rPr>
              <a:t>Building the OPAC of your dreams:</a:t>
            </a:r>
            <a:br>
              <a:rPr lang="en-US" sz="2800" dirty="0" smtClean="0">
                <a:solidFill>
                  <a:schemeClr val="bg1"/>
                </a:solidFill>
              </a:rPr>
            </a:br>
            <a:r>
              <a:rPr lang="en-US" sz="2800" dirty="0" smtClean="0">
                <a:solidFill>
                  <a:schemeClr val="bg1"/>
                </a:solidFill>
              </a:rPr>
              <a:t>2.X The final frontier</a:t>
            </a:r>
            <a:endParaRPr lang="en-US" sz="2800" dirty="0">
              <a:solidFill>
                <a:schemeClr val="bg1"/>
              </a:solidFill>
            </a:endParaRPr>
          </a:p>
        </p:txBody>
      </p:sp>
      <p:sp>
        <p:nvSpPr>
          <p:cNvPr id="3" name="TextBox 2"/>
          <p:cNvSpPr txBox="1"/>
          <p:nvPr/>
        </p:nvSpPr>
        <p:spPr>
          <a:xfrm>
            <a:off x="5473931" y="5638800"/>
            <a:ext cx="3505200" cy="923330"/>
          </a:xfrm>
          <a:prstGeom prst="rect">
            <a:avLst/>
          </a:prstGeom>
          <a:noFill/>
        </p:spPr>
        <p:txBody>
          <a:bodyPr wrap="square" rtlCol="0">
            <a:spAutoFit/>
          </a:bodyPr>
          <a:lstStyle/>
          <a:p>
            <a:r>
              <a:rPr lang="en-US" dirty="0" smtClean="0"/>
              <a:t>Lisa Hill</a:t>
            </a:r>
            <a:br>
              <a:rPr lang="en-US" dirty="0" smtClean="0"/>
            </a:br>
            <a:r>
              <a:rPr lang="en-US" dirty="0" smtClean="0"/>
              <a:t>King County Library </a:t>
            </a:r>
            <a:r>
              <a:rPr lang="en-US" dirty="0" smtClean="0"/>
              <a:t>System</a:t>
            </a:r>
          </a:p>
          <a:p>
            <a:r>
              <a:rPr lang="en-US" dirty="0" smtClean="0"/>
              <a:t>www.kcls.org/evergreenopac2012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Evergreen 2.x</a:t>
            </a:r>
            <a:endParaRPr lang="en-US" dirty="0">
              <a:solidFill>
                <a:schemeClr val="bg1"/>
              </a:solidFill>
            </a:endParaRPr>
          </a:p>
        </p:txBody>
      </p:sp>
      <p:sp>
        <p:nvSpPr>
          <p:cNvPr id="3" name="Content Placeholder 2"/>
          <p:cNvSpPr>
            <a:spLocks noGrp="1"/>
          </p:cNvSpPr>
          <p:nvPr>
            <p:ph idx="1"/>
          </p:nvPr>
        </p:nvSpPr>
        <p:spPr>
          <a:xfrm>
            <a:off x="2438400" y="2286000"/>
            <a:ext cx="6248400" cy="4114800"/>
          </a:xfrm>
        </p:spPr>
        <p:txBody>
          <a:bodyPr>
            <a:normAutofit/>
          </a:bodyPr>
          <a:lstStyle/>
          <a:p>
            <a:r>
              <a:rPr lang="en-US" dirty="0" smtClean="0"/>
              <a:t>Speed is improved(template toolkit)</a:t>
            </a:r>
          </a:p>
          <a:p>
            <a:pPr lvl="1"/>
            <a:r>
              <a:rPr lang="en-US" dirty="0" smtClean="0"/>
              <a:t>Patrons </a:t>
            </a:r>
            <a:r>
              <a:rPr lang="en-US" dirty="0"/>
              <a:t>will be able to manage </a:t>
            </a:r>
            <a:r>
              <a:rPr lang="en-US" dirty="0" smtClean="0"/>
              <a:t>library accounts quickly and </a:t>
            </a:r>
            <a:r>
              <a:rPr lang="en-US" dirty="0" smtClean="0"/>
              <a:t>easily… and log in.</a:t>
            </a:r>
            <a:endParaRPr lang="en-US" dirty="0"/>
          </a:p>
          <a:p>
            <a:pPr lvl="1"/>
            <a:r>
              <a:rPr lang="en-US" dirty="0"/>
              <a:t>Staff will be able to execute advanced searches </a:t>
            </a:r>
            <a:r>
              <a:rPr lang="en-US" dirty="0" smtClean="0"/>
              <a:t>quickly.</a:t>
            </a:r>
            <a:endParaRPr lang="en-US" dirty="0"/>
          </a:p>
          <a:p>
            <a:r>
              <a:rPr lang="en-US" dirty="0" smtClean="0"/>
              <a:t>Browser </a:t>
            </a:r>
            <a:r>
              <a:rPr lang="en-US" dirty="0" smtClean="0"/>
              <a:t>Agnostic(Users should not be forced to use a certain browser </a:t>
            </a:r>
            <a:r>
              <a:rPr lang="en-US" dirty="0" err="1" smtClean="0"/>
              <a:t>ala</a:t>
            </a:r>
            <a:r>
              <a:rPr lang="en-US" dirty="0" smtClean="0"/>
              <a:t> 1998)</a:t>
            </a:r>
            <a:endParaRPr lang="en-US" dirty="0" smtClean="0"/>
          </a:p>
          <a:p>
            <a:r>
              <a:rPr lang="en-US" dirty="0" smtClean="0"/>
              <a:t>My </a:t>
            </a:r>
            <a:r>
              <a:rPr lang="en-US" dirty="0"/>
              <a:t>A</a:t>
            </a:r>
            <a:r>
              <a:rPr lang="en-US" dirty="0" smtClean="0"/>
              <a:t>ccount features</a:t>
            </a:r>
            <a:endParaRPr lang="en-US" dirty="0"/>
          </a:p>
        </p:txBody>
      </p:sp>
    </p:spTree>
    <p:extLst>
      <p:ext uri="{BB962C8B-B14F-4D97-AF65-F5344CB8AC3E}">
        <p14:creationId xmlns:p14="http://schemas.microsoft.com/office/powerpoint/2010/main" val="525346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fontScale="90000"/>
          </a:bodyPr>
          <a:lstStyle/>
          <a:p>
            <a:r>
              <a:rPr lang="en-US" sz="3600" dirty="0" smtClean="0"/>
              <a:t/>
            </a:r>
            <a:br>
              <a:rPr lang="en-US" sz="3600" dirty="0" smtClean="0"/>
            </a:br>
            <a:r>
              <a:rPr lang="en-US" sz="3600" dirty="0" smtClean="0">
                <a:solidFill>
                  <a:schemeClr val="bg1"/>
                </a:solidFill>
              </a:rPr>
              <a:t>“IF everything </a:t>
            </a:r>
            <a:r>
              <a:rPr lang="en-US" sz="3600" dirty="0">
                <a:solidFill>
                  <a:schemeClr val="bg1"/>
                </a:solidFill>
              </a:rPr>
              <a:t>seems under control, you're not going fast </a:t>
            </a:r>
            <a:r>
              <a:rPr lang="en-US" sz="3600" dirty="0" smtClean="0">
                <a:solidFill>
                  <a:schemeClr val="bg1"/>
                </a:solidFill>
              </a:rPr>
              <a:t>enough.” </a:t>
            </a:r>
            <a:r>
              <a:rPr lang="en-US" dirty="0">
                <a:solidFill>
                  <a:schemeClr val="bg1"/>
                </a:solidFill>
              </a:rPr>
              <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r>
              <a:rPr lang="en-US" dirty="0" smtClean="0"/>
              <a:t>30 seconds to One minute for folks to log in</a:t>
            </a:r>
          </a:p>
          <a:p>
            <a:r>
              <a:rPr lang="en-US" dirty="0" smtClean="0"/>
              <a:t>Patrons on </a:t>
            </a:r>
            <a:r>
              <a:rPr lang="en-US" dirty="0" err="1" smtClean="0"/>
              <a:t>Satelite</a:t>
            </a:r>
            <a:r>
              <a:rPr lang="en-US" dirty="0" smtClean="0"/>
              <a:t>, </a:t>
            </a:r>
            <a:r>
              <a:rPr lang="en-US" dirty="0" smtClean="0"/>
              <a:t>DSL </a:t>
            </a:r>
            <a:r>
              <a:rPr lang="en-US" dirty="0" smtClean="0"/>
              <a:t>and AOL could not log in</a:t>
            </a:r>
          </a:p>
          <a:p>
            <a:r>
              <a:rPr lang="en-US" dirty="0" smtClean="0"/>
              <a:t>About 11,000 complaints 85% of them were about speed</a:t>
            </a:r>
          </a:p>
          <a:p>
            <a:r>
              <a:rPr lang="en-US" dirty="0" smtClean="0"/>
              <a:t>KCLS tried to combine the JS Calls in an effort to speed up the OPAC- but in the end ESI felt that the next step should be… template </a:t>
            </a:r>
            <a:r>
              <a:rPr lang="en-US" dirty="0" smtClean="0"/>
              <a:t>toolkit(TPAC</a:t>
            </a:r>
            <a:r>
              <a:rPr lang="en-US" dirty="0" smtClean="0"/>
              <a:t>)</a:t>
            </a:r>
          </a:p>
          <a:p>
            <a:endParaRPr lang="en-US" dirty="0"/>
          </a:p>
        </p:txBody>
      </p:sp>
      <p:graphicFrame>
        <p:nvGraphicFramePr>
          <p:cNvPr id="6" name="Chart 5"/>
          <p:cNvGraphicFramePr/>
          <p:nvPr>
            <p:extLst>
              <p:ext uri="{D42A27DB-BD31-4B8C-83A1-F6EECF244321}">
                <p14:modId xmlns:p14="http://schemas.microsoft.com/office/powerpoint/2010/main" val="1702831062"/>
              </p:ext>
            </p:extLst>
          </p:nvPr>
        </p:nvGraphicFramePr>
        <p:xfrm>
          <a:off x="3810000" y="4724400"/>
          <a:ext cx="4800600" cy="190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498970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Autofit/>
          </a:bodyPr>
          <a:lstStyle/>
          <a:p>
            <a:r>
              <a:rPr lang="en-US" sz="3600" dirty="0" smtClean="0">
                <a:solidFill>
                  <a:schemeClr val="bg1"/>
                </a:solidFill>
              </a:rPr>
              <a:t>Slow, Slower, Slowest  </a:t>
            </a:r>
            <a:endParaRPr lang="en-US" sz="3600"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endParaRPr lang="en-US" dirty="0"/>
          </a:p>
          <a:p>
            <a:r>
              <a:rPr lang="en-US" dirty="0" smtClean="0"/>
              <a:t>We asked patrons if they felt template toolkit was faster and 65% said yes.</a:t>
            </a:r>
          </a:p>
          <a:p>
            <a:r>
              <a:rPr lang="en-US" dirty="0" smtClean="0"/>
              <a:t>Catalog usage has increased by 20% since we launched T-PAC</a:t>
            </a:r>
          </a:p>
          <a:p>
            <a:r>
              <a:rPr lang="en-US" dirty="0" smtClean="0"/>
              <a:t>Use of our mobile catalog has dropped off by about </a:t>
            </a:r>
            <a:r>
              <a:rPr lang="en-US" dirty="0" smtClean="0"/>
              <a:t>15</a:t>
            </a:r>
            <a:r>
              <a:rPr lang="en-US" dirty="0" smtClean="0"/>
              <a:t>%</a:t>
            </a:r>
            <a:endParaRPr lang="en-US" dirty="0" smtClean="0"/>
          </a:p>
          <a:p>
            <a:r>
              <a:rPr lang="en-US" dirty="0" smtClean="0"/>
              <a:t>DSL, Satellite, and AOL users were able to log in</a:t>
            </a:r>
          </a:p>
        </p:txBody>
      </p:sp>
    </p:spTree>
    <p:extLst>
      <p:ext uri="{BB962C8B-B14F-4D97-AF65-F5344CB8AC3E}">
        <p14:creationId xmlns:p14="http://schemas.microsoft.com/office/powerpoint/2010/main" val="4255742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My Account Features </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4124206"/>
          </a:xfrm>
          <a:prstGeom prst="rect">
            <a:avLst/>
          </a:prstGeom>
        </p:spPr>
        <p:txBody>
          <a:bodyPr wrap="square">
            <a:spAutoFit/>
          </a:bodyPr>
          <a:lstStyle/>
          <a:p>
            <a:pPr marL="457200" indent="-457200">
              <a:spcBef>
                <a:spcPts val="1800"/>
              </a:spcBef>
              <a:buClr>
                <a:srgbClr val="629DD1"/>
              </a:buClr>
              <a:buSzPct val="80000"/>
              <a:buFont typeface="Wingdings" pitchFamily="2" charset="2"/>
              <a:buChar char=""/>
            </a:pPr>
            <a:r>
              <a:rPr lang="en-US" sz="2200" dirty="0">
                <a:solidFill>
                  <a:prstClr val="black"/>
                </a:solidFill>
              </a:rPr>
              <a:t>Update Account information</a:t>
            </a:r>
          </a:p>
          <a:p>
            <a:pPr marL="457200" indent="-457200">
              <a:spcBef>
                <a:spcPts val="1800"/>
              </a:spcBef>
              <a:buClr>
                <a:srgbClr val="629DD1"/>
              </a:buClr>
              <a:buSzPct val="80000"/>
              <a:buFont typeface="Wingdings" pitchFamily="2" charset="2"/>
              <a:buChar char=""/>
            </a:pPr>
            <a:r>
              <a:rPr lang="en-US" sz="2200" dirty="0">
                <a:solidFill>
                  <a:prstClr val="black"/>
                </a:solidFill>
              </a:rPr>
              <a:t>My Lists (Book Bags) improved UI</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Checkout history</a:t>
            </a:r>
          </a:p>
          <a:p>
            <a:pPr marL="457200" indent="-457200">
              <a:spcBef>
                <a:spcPts val="1800"/>
              </a:spcBef>
              <a:buClr>
                <a:srgbClr val="629DD1"/>
              </a:buClr>
              <a:buSzPct val="80000"/>
              <a:buFont typeface="Wingdings" pitchFamily="2" charset="2"/>
              <a:buChar char=""/>
            </a:pPr>
            <a:r>
              <a:rPr lang="en-US" sz="2200" dirty="0" smtClean="0">
                <a:solidFill>
                  <a:prstClr val="black"/>
                </a:solidFill>
              </a:rPr>
              <a:t>Holds History</a:t>
            </a:r>
          </a:p>
          <a:p>
            <a:pPr marL="457200" indent="-457200">
              <a:spcBef>
                <a:spcPts val="1800"/>
              </a:spcBef>
              <a:buClr>
                <a:srgbClr val="629DD1"/>
              </a:buClr>
              <a:buSzPct val="80000"/>
              <a:buFont typeface="Wingdings" pitchFamily="2" charset="2"/>
              <a:buChar char=""/>
            </a:pPr>
            <a:r>
              <a:rPr lang="en-US" sz="2200" dirty="0" smtClean="0">
                <a:solidFill>
                  <a:prstClr val="black"/>
                </a:solidFill>
              </a:rPr>
              <a:t>Ecommerce</a:t>
            </a:r>
            <a:endParaRPr lang="en-US" sz="2200" dirty="0">
              <a:solidFill>
                <a:prstClr val="black"/>
              </a:solidFill>
            </a:endParaRPr>
          </a:p>
          <a:p>
            <a:pPr marL="457200" lvl="0" indent="-457200">
              <a:spcBef>
                <a:spcPts val="1800"/>
              </a:spcBef>
              <a:buClr>
                <a:srgbClr val="629DD1"/>
              </a:buClr>
              <a:buSzPct val="80000"/>
              <a:buFont typeface="Wingdings" pitchFamily="2" charset="2"/>
              <a:buChar char=""/>
            </a:pPr>
            <a:endParaRPr lang="en-US" sz="2200" dirty="0" smtClean="0">
              <a:solidFill>
                <a:prstClr val="black"/>
              </a:solidFill>
            </a:endParaRPr>
          </a:p>
          <a:p>
            <a:pPr lvl="0">
              <a:spcBef>
                <a:spcPts val="1800"/>
              </a:spcBef>
              <a:buClr>
                <a:srgbClr val="629DD1"/>
              </a:buClr>
              <a:buSzPct val="80000"/>
            </a:pPr>
            <a:endParaRPr lang="en-US" sz="2200" dirty="0">
              <a:solidFill>
                <a:prstClr val="black"/>
              </a:solidFill>
            </a:endParaRPr>
          </a:p>
          <a:p>
            <a:pPr lvl="1"/>
            <a:r>
              <a:rPr lang="en-US" dirty="0" smtClean="0"/>
              <a:t> </a:t>
            </a:r>
            <a:endParaRPr lang="en-US" dirty="0"/>
          </a:p>
        </p:txBody>
      </p:sp>
    </p:spTree>
    <p:extLst>
      <p:ext uri="{BB962C8B-B14F-4D97-AF65-F5344CB8AC3E}">
        <p14:creationId xmlns:p14="http://schemas.microsoft.com/office/powerpoint/2010/main" val="1185319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Pending Address</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707886"/>
          </a:xfrm>
          <a:prstGeom prst="rect">
            <a:avLst/>
          </a:prstGeom>
        </p:spPr>
        <p:txBody>
          <a:bodyPr wrap="square">
            <a:spAutoFit/>
          </a:bodyPr>
          <a:lstStyle/>
          <a:p>
            <a:pPr lvl="0">
              <a:spcBef>
                <a:spcPts val="1800"/>
              </a:spcBef>
              <a:buClr>
                <a:srgbClr val="629DD1"/>
              </a:buClr>
              <a:buSzPct val="80000"/>
            </a:pPr>
            <a:endParaRPr lang="en-US" sz="2200" dirty="0">
              <a:solidFill>
                <a:prstClr val="black"/>
              </a:solidFill>
            </a:endParaRPr>
          </a:p>
          <a:p>
            <a:pPr lvl="1"/>
            <a:r>
              <a:rPr lang="en-US" dirty="0" smtClean="0"/>
              <a:t> </a:t>
            </a:r>
            <a:endParaRPr lang="en-US"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905000"/>
            <a:ext cx="6172200" cy="4995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67189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My lists(aka book bags)</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4016484"/>
          </a:xfrm>
          <a:prstGeom prst="rect">
            <a:avLst/>
          </a:prstGeom>
        </p:spPr>
        <p:txBody>
          <a:bodyPr wrap="square">
            <a:spAutoFit/>
          </a:bodyPr>
          <a:lstStyle/>
          <a:p>
            <a:pPr marL="457200" lvl="0" indent="-457200">
              <a:spcBef>
                <a:spcPts val="1800"/>
              </a:spcBef>
              <a:buClr>
                <a:srgbClr val="629DD1"/>
              </a:buClr>
              <a:buSzPct val="80000"/>
              <a:buFont typeface="Wingdings" pitchFamily="2" charset="2"/>
              <a:buChar char=""/>
            </a:pPr>
            <a:r>
              <a:rPr lang="en-US" sz="2200" dirty="0" smtClean="0">
                <a:solidFill>
                  <a:prstClr val="black"/>
                </a:solidFill>
              </a:rPr>
              <a:t>KCLS started offering this in 2009</a:t>
            </a:r>
          </a:p>
          <a:p>
            <a:pPr marL="457200" lvl="0" indent="-457200">
              <a:spcBef>
                <a:spcPts val="1800"/>
              </a:spcBef>
              <a:buClr>
                <a:srgbClr val="629DD1"/>
              </a:buClr>
              <a:buSzPct val="80000"/>
              <a:buFont typeface="Wingdings" pitchFamily="2" charset="2"/>
              <a:buChar char=""/>
            </a:pPr>
            <a:r>
              <a:rPr lang="en-US" sz="2400" dirty="0" smtClean="0"/>
              <a:t>My Lists by the numbers</a:t>
            </a:r>
          </a:p>
          <a:p>
            <a:pPr marL="914400" lvl="1" indent="-457200">
              <a:spcBef>
                <a:spcPts val="1800"/>
              </a:spcBef>
              <a:buClr>
                <a:srgbClr val="629DD1"/>
              </a:buClr>
              <a:buSzPct val="80000"/>
              <a:buFont typeface="Wingdings" pitchFamily="2" charset="2"/>
              <a:buChar char=""/>
            </a:pPr>
            <a:r>
              <a:rPr lang="en-US" sz="2400" dirty="0" smtClean="0"/>
              <a:t>16,801 users</a:t>
            </a:r>
          </a:p>
          <a:p>
            <a:pPr marL="914400" lvl="1" indent="-457200">
              <a:spcBef>
                <a:spcPts val="1800"/>
              </a:spcBef>
              <a:buClr>
                <a:srgbClr val="629DD1"/>
              </a:buClr>
              <a:buSzPct val="80000"/>
              <a:buFont typeface="Wingdings" pitchFamily="2" charset="2"/>
              <a:buChar char=""/>
            </a:pPr>
            <a:r>
              <a:rPr lang="en-US" sz="2400" dirty="0" smtClean="0"/>
              <a:t>29,407 lists</a:t>
            </a:r>
          </a:p>
          <a:p>
            <a:pPr marL="914400" lvl="1" indent="-457200">
              <a:spcBef>
                <a:spcPts val="1800"/>
              </a:spcBef>
              <a:buClr>
                <a:srgbClr val="629DD1"/>
              </a:buClr>
              <a:buSzPct val="80000"/>
              <a:buFont typeface="Wingdings" pitchFamily="2" charset="2"/>
              <a:buChar char=""/>
            </a:pPr>
            <a:r>
              <a:rPr lang="en-US" sz="2400" dirty="0" smtClean="0"/>
              <a:t>2,171 </a:t>
            </a:r>
            <a:r>
              <a:rPr lang="en-US" sz="2400" dirty="0"/>
              <a:t>shared </a:t>
            </a:r>
            <a:r>
              <a:rPr lang="en-US" sz="2200" dirty="0">
                <a:solidFill>
                  <a:prstClr val="black"/>
                </a:solidFill>
              </a:rPr>
              <a:t>	</a:t>
            </a:r>
            <a:endParaRPr lang="en-US" sz="2200" dirty="0" smtClean="0">
              <a:solidFill>
                <a:prstClr val="black"/>
              </a:solidFill>
            </a:endParaRPr>
          </a:p>
          <a:p>
            <a:pPr marL="457200" lvl="0" indent="-457200">
              <a:spcBef>
                <a:spcPts val="1800"/>
              </a:spcBef>
              <a:buClr>
                <a:srgbClr val="629DD1"/>
              </a:buClr>
              <a:buSzPct val="80000"/>
              <a:buFont typeface="Wingdings" pitchFamily="2" charset="2"/>
              <a:buChar char=""/>
            </a:pPr>
            <a:r>
              <a:rPr lang="en-US" sz="2200" dirty="0" smtClean="0">
                <a:solidFill>
                  <a:prstClr val="black"/>
                </a:solidFill>
              </a:rPr>
              <a:t>Ability to title and easily place holds from your list is new with 2.2</a:t>
            </a:r>
            <a:endParaRPr lang="en-US" sz="2200" dirty="0">
              <a:solidFill>
                <a:prstClr val="black"/>
              </a:solidFill>
            </a:endParaRPr>
          </a:p>
          <a:p>
            <a:pPr lvl="1"/>
            <a:r>
              <a:rPr lang="en-US" dirty="0" smtClean="0"/>
              <a:t> </a:t>
            </a:r>
            <a:endParaRPr lang="en-US" dirty="0"/>
          </a:p>
        </p:txBody>
      </p:sp>
    </p:spTree>
    <p:extLst>
      <p:ext uri="{BB962C8B-B14F-4D97-AF65-F5344CB8AC3E}">
        <p14:creationId xmlns:p14="http://schemas.microsoft.com/office/powerpoint/2010/main" val="22292957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My lists(AKA Book Bags)</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828800"/>
            <a:ext cx="7610151"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6934200" y="2819400"/>
            <a:ext cx="1981200" cy="8382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641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Checkout history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2446824"/>
          </a:xfrm>
          <a:prstGeom prst="rect">
            <a:avLst/>
          </a:prstGeom>
        </p:spPr>
        <p:txBody>
          <a:bodyPr wrap="square">
            <a:spAutoFit/>
          </a:bodyPr>
          <a:lstStyle/>
          <a:p>
            <a:pPr marL="457200" lvl="0" indent="-457200">
              <a:spcBef>
                <a:spcPts val="1800"/>
              </a:spcBef>
              <a:buClr>
                <a:srgbClr val="629DD1"/>
              </a:buClr>
              <a:buSzPct val="80000"/>
              <a:buFont typeface="Wingdings" pitchFamily="2" charset="2"/>
              <a:buChar char=""/>
            </a:pPr>
            <a:r>
              <a:rPr lang="en-US" sz="2200" dirty="0" smtClean="0">
                <a:solidFill>
                  <a:prstClr val="black"/>
                </a:solidFill>
              </a:rPr>
              <a:t>KCLS started offering this in 2004</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We have </a:t>
            </a:r>
            <a:r>
              <a:rPr lang="en-US" sz="2400" dirty="0" smtClean="0"/>
              <a:t>244,108 patrons using this feature</a:t>
            </a:r>
            <a:endParaRPr lang="en-US" sz="2200" dirty="0" smtClean="0">
              <a:solidFill>
                <a:prstClr val="black"/>
              </a:solidFill>
            </a:endParaRPr>
          </a:p>
          <a:p>
            <a:pPr marL="457200" lvl="0" indent="-457200">
              <a:spcBef>
                <a:spcPts val="1800"/>
              </a:spcBef>
              <a:buClr>
                <a:srgbClr val="629DD1"/>
              </a:buClr>
              <a:buSzPct val="80000"/>
              <a:buFont typeface="Wingdings" pitchFamily="2" charset="2"/>
              <a:buChar char=""/>
            </a:pPr>
            <a:r>
              <a:rPr lang="en-US" sz="2200" dirty="0" smtClean="0">
                <a:solidFill>
                  <a:prstClr val="black"/>
                </a:solidFill>
              </a:rPr>
              <a:t>2.1 displays newest first</a:t>
            </a:r>
          </a:p>
          <a:p>
            <a:pPr lvl="0">
              <a:spcBef>
                <a:spcPts val="1800"/>
              </a:spcBef>
              <a:buClr>
                <a:srgbClr val="629DD1"/>
              </a:buClr>
              <a:buSzPct val="80000"/>
            </a:pPr>
            <a:r>
              <a:rPr lang="en-US" sz="2200" dirty="0">
                <a:solidFill>
                  <a:prstClr val="black"/>
                </a:solidFill>
              </a:rPr>
              <a:t>	</a:t>
            </a:r>
          </a:p>
          <a:p>
            <a:pPr lvl="1"/>
            <a:r>
              <a:rPr lang="en-US" dirty="0" smtClean="0"/>
              <a:t> </a:t>
            </a:r>
            <a:endParaRPr lang="en-US" dirty="0"/>
          </a:p>
        </p:txBody>
      </p:sp>
    </p:spTree>
    <p:extLst>
      <p:ext uri="{BB962C8B-B14F-4D97-AF65-F5344CB8AC3E}">
        <p14:creationId xmlns:p14="http://schemas.microsoft.com/office/powerpoint/2010/main" val="2102036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Checkout history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707886"/>
          </a:xfrm>
          <a:prstGeom prst="rect">
            <a:avLst/>
          </a:prstGeom>
        </p:spPr>
        <p:txBody>
          <a:bodyPr wrap="square">
            <a:spAutoFit/>
          </a:bodyPr>
          <a:lstStyle/>
          <a:p>
            <a:pPr lvl="0">
              <a:spcBef>
                <a:spcPts val="1800"/>
              </a:spcBef>
              <a:buClr>
                <a:srgbClr val="629DD1"/>
              </a:buClr>
              <a:buSzPct val="80000"/>
            </a:pPr>
            <a:r>
              <a:rPr lang="en-US" sz="2200" dirty="0">
                <a:solidFill>
                  <a:prstClr val="black"/>
                </a:solidFill>
              </a:rPr>
              <a:t>	</a:t>
            </a:r>
          </a:p>
          <a:p>
            <a:pPr lvl="1"/>
            <a:r>
              <a:rPr lang="en-US" dirty="0" smtClean="0"/>
              <a:t> </a:t>
            </a:r>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11" y="1981200"/>
            <a:ext cx="9072021"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795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Holds history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2754600"/>
          </a:xfrm>
          <a:prstGeom prst="rect">
            <a:avLst/>
          </a:prstGeom>
        </p:spPr>
        <p:txBody>
          <a:bodyPr wrap="square">
            <a:spAutoFit/>
          </a:bodyPr>
          <a:lstStyle/>
          <a:p>
            <a:pPr marL="457200" lvl="0" indent="-457200">
              <a:spcBef>
                <a:spcPts val="1800"/>
              </a:spcBef>
              <a:buClr>
                <a:srgbClr val="629DD1"/>
              </a:buClr>
              <a:buSzPct val="80000"/>
              <a:buFont typeface="Wingdings" pitchFamily="2" charset="2"/>
              <a:buChar char=""/>
            </a:pPr>
            <a:r>
              <a:rPr lang="en-US" sz="2200" dirty="0" smtClean="0">
                <a:solidFill>
                  <a:prstClr val="black"/>
                </a:solidFill>
              </a:rPr>
              <a:t>Holds History</a:t>
            </a:r>
          </a:p>
          <a:p>
            <a:pPr marL="914400" lvl="1" indent="-457200">
              <a:spcBef>
                <a:spcPts val="1800"/>
              </a:spcBef>
              <a:buClr>
                <a:srgbClr val="629DD1"/>
              </a:buClr>
              <a:buSzPct val="80000"/>
              <a:buFont typeface="Wingdings" pitchFamily="2" charset="2"/>
              <a:buChar char=""/>
            </a:pPr>
            <a:r>
              <a:rPr lang="en-US" sz="2200" dirty="0" smtClean="0">
                <a:solidFill>
                  <a:prstClr val="black"/>
                </a:solidFill>
              </a:rPr>
              <a:t>We had this with </a:t>
            </a:r>
            <a:r>
              <a:rPr lang="en-US" sz="2200" dirty="0" err="1" smtClean="0">
                <a:solidFill>
                  <a:prstClr val="black"/>
                </a:solidFill>
              </a:rPr>
              <a:t>Dynix</a:t>
            </a:r>
            <a:r>
              <a:rPr lang="en-US" sz="2200" dirty="0" smtClean="0">
                <a:solidFill>
                  <a:prstClr val="black"/>
                </a:solidFill>
              </a:rPr>
              <a:t>- </a:t>
            </a:r>
            <a:r>
              <a:rPr lang="en-US" sz="2200" dirty="0" smtClean="0">
                <a:solidFill>
                  <a:prstClr val="black"/>
                </a:solidFill>
              </a:rPr>
              <a:t>it was a yearly </a:t>
            </a:r>
            <a:r>
              <a:rPr lang="en-US" sz="2200" dirty="0" smtClean="0">
                <a:solidFill>
                  <a:prstClr val="black"/>
                </a:solidFill>
              </a:rPr>
              <a:t>list</a:t>
            </a:r>
          </a:p>
          <a:p>
            <a:pPr marL="914400" lvl="1" indent="-457200">
              <a:spcBef>
                <a:spcPts val="1800"/>
              </a:spcBef>
              <a:buClr>
                <a:srgbClr val="629DD1"/>
              </a:buClr>
              <a:buSzPct val="80000"/>
              <a:buFont typeface="Wingdings" pitchFamily="2" charset="2"/>
              <a:buChar char=""/>
            </a:pPr>
            <a:r>
              <a:rPr lang="en-US" sz="2200" dirty="0" smtClean="0">
                <a:solidFill>
                  <a:prstClr val="black"/>
                </a:solidFill>
              </a:rPr>
              <a:t>We plan on making it yearly with Evergreen</a:t>
            </a:r>
            <a:endParaRPr lang="en-US" sz="2200" dirty="0" smtClean="0">
              <a:solidFill>
                <a:prstClr val="black"/>
              </a:solidFill>
            </a:endParaRPr>
          </a:p>
          <a:p>
            <a:pPr marL="457200" lvl="0" indent="-457200">
              <a:spcBef>
                <a:spcPts val="1800"/>
              </a:spcBef>
              <a:buClr>
                <a:srgbClr val="629DD1"/>
              </a:buClr>
              <a:buSzPct val="80000"/>
              <a:buFont typeface="Wingdings" pitchFamily="2" charset="2"/>
              <a:buChar char=""/>
            </a:pPr>
            <a:r>
              <a:rPr lang="en-US" sz="2200" dirty="0" smtClean="0">
                <a:solidFill>
                  <a:prstClr val="black"/>
                </a:solidFill>
              </a:rPr>
              <a:t>1,575 users- we have not promoted this- keeps track of expired holds, and completed holds </a:t>
            </a:r>
            <a:r>
              <a:rPr lang="en-US" sz="2200" dirty="0">
                <a:solidFill>
                  <a:prstClr val="black"/>
                </a:solidFill>
              </a:rPr>
              <a:t>	</a:t>
            </a:r>
          </a:p>
          <a:p>
            <a:pPr lvl="1"/>
            <a:r>
              <a:rPr lang="en-US" dirty="0" smtClean="0"/>
              <a:t> </a:t>
            </a:r>
            <a:endParaRPr lang="en-US" dirty="0"/>
          </a:p>
        </p:txBody>
      </p:sp>
    </p:spTree>
    <p:extLst>
      <p:ext uri="{BB962C8B-B14F-4D97-AF65-F5344CB8AC3E}">
        <p14:creationId xmlns:p14="http://schemas.microsoft.com/office/powerpoint/2010/main" val="356078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About KCLS</a:t>
            </a:r>
            <a:endParaRPr lang="en-US" dirty="0">
              <a:solidFill>
                <a:schemeClr val="bg1"/>
              </a:solidFill>
            </a:endParaRPr>
          </a:p>
        </p:txBody>
      </p:sp>
      <p:sp>
        <p:nvSpPr>
          <p:cNvPr id="3" name="Content Placeholder 2"/>
          <p:cNvSpPr>
            <a:spLocks noGrp="1"/>
          </p:cNvSpPr>
          <p:nvPr>
            <p:ph idx="1"/>
          </p:nvPr>
        </p:nvSpPr>
        <p:spPr>
          <a:xfrm>
            <a:off x="2438400" y="2286000"/>
            <a:ext cx="6248400" cy="4114800"/>
          </a:xfrm>
        </p:spPr>
        <p:txBody>
          <a:bodyPr>
            <a:normAutofit/>
          </a:bodyPr>
          <a:lstStyle/>
          <a:p>
            <a:endParaRPr lang="en-US" dirty="0" smtClean="0"/>
          </a:p>
          <a:p>
            <a:r>
              <a:rPr lang="en-US" dirty="0" smtClean="0"/>
              <a:t>King County Washington(Everything but Seattle City proper)</a:t>
            </a:r>
          </a:p>
          <a:p>
            <a:r>
              <a:rPr lang="en-US" dirty="0" smtClean="0"/>
              <a:t>46 libraries </a:t>
            </a:r>
            <a:r>
              <a:rPr lang="en-US" dirty="0" smtClean="0"/>
              <a:t>serve 1.3 million patrons</a:t>
            </a:r>
          </a:p>
          <a:p>
            <a:r>
              <a:rPr lang="en-US" dirty="0" smtClean="0"/>
              <a:t>Circulated 22.4 items in 2010(busiest library of the year)</a:t>
            </a:r>
          </a:p>
          <a:p>
            <a:r>
              <a:rPr lang="en-US" dirty="0" smtClean="0"/>
              <a:t>Catalog- 70.7 </a:t>
            </a:r>
            <a:r>
              <a:rPr lang="en-US" dirty="0"/>
              <a:t>m</a:t>
            </a:r>
            <a:r>
              <a:rPr lang="en-US" dirty="0" smtClean="0"/>
              <a:t>illion </a:t>
            </a:r>
            <a:r>
              <a:rPr lang="en-US" dirty="0"/>
              <a:t>p</a:t>
            </a:r>
            <a:r>
              <a:rPr lang="en-US" dirty="0" smtClean="0"/>
              <a:t>age views in 2011</a:t>
            </a:r>
          </a:p>
          <a:p>
            <a:r>
              <a:rPr lang="en-US" dirty="0" smtClean="0"/>
              <a:t>Web page- </a:t>
            </a:r>
            <a:r>
              <a:rPr lang="en-US" dirty="0"/>
              <a:t>40.3 million </a:t>
            </a:r>
            <a:r>
              <a:rPr lang="en-US" dirty="0" smtClean="0"/>
              <a:t>page views in 2011</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Holds history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707886"/>
          </a:xfrm>
          <a:prstGeom prst="rect">
            <a:avLst/>
          </a:prstGeom>
        </p:spPr>
        <p:txBody>
          <a:bodyPr wrap="square">
            <a:spAutoFit/>
          </a:bodyPr>
          <a:lstStyle/>
          <a:p>
            <a:pPr marL="457200" lvl="0" indent="-457200">
              <a:spcBef>
                <a:spcPts val="1800"/>
              </a:spcBef>
              <a:buClr>
                <a:srgbClr val="629DD1"/>
              </a:buClr>
              <a:buSzPct val="80000"/>
              <a:buFont typeface="Wingdings" pitchFamily="2" charset="2"/>
              <a:buChar char=""/>
            </a:pPr>
            <a:r>
              <a:rPr lang="en-US" sz="2200" dirty="0">
                <a:solidFill>
                  <a:prstClr val="black"/>
                </a:solidFill>
              </a:rPr>
              <a:t>	</a:t>
            </a:r>
          </a:p>
          <a:p>
            <a:pPr lvl="1"/>
            <a:r>
              <a:rPr lang="en-US" dirty="0" smtClean="0"/>
              <a:t> </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011" y="1600200"/>
            <a:ext cx="8045639"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15765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Ecommerce</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marL="0" indent="0">
              <a:lnSpc>
                <a:spcPct val="120000"/>
              </a:lnSpc>
              <a:spcBef>
                <a:spcPts val="0"/>
              </a:spcBef>
              <a:buNone/>
            </a:pPr>
            <a:endParaRPr lang="en-US" dirty="0" smtClean="0"/>
          </a:p>
        </p:txBody>
      </p:sp>
      <p:sp>
        <p:nvSpPr>
          <p:cNvPr id="4" name="Rectangle 3"/>
          <p:cNvSpPr/>
          <p:nvPr/>
        </p:nvSpPr>
        <p:spPr>
          <a:xfrm>
            <a:off x="2286000" y="2551836"/>
            <a:ext cx="6400800" cy="3554819"/>
          </a:xfrm>
          <a:prstGeom prst="rect">
            <a:avLst/>
          </a:prstGeom>
        </p:spPr>
        <p:txBody>
          <a:bodyPr wrap="square">
            <a:spAutoFit/>
          </a:bodyPr>
          <a:lstStyle/>
          <a:p>
            <a:pPr marL="457200" lvl="0" indent="-457200">
              <a:spcBef>
                <a:spcPts val="1800"/>
              </a:spcBef>
              <a:buClr>
                <a:srgbClr val="629DD1"/>
              </a:buClr>
              <a:buSzPct val="80000"/>
              <a:buFont typeface="Wingdings" pitchFamily="2" charset="2"/>
              <a:buChar char=""/>
            </a:pPr>
            <a:r>
              <a:rPr lang="en-US" sz="2200" dirty="0" smtClean="0">
                <a:solidFill>
                  <a:prstClr val="black"/>
                </a:solidFill>
              </a:rPr>
              <a:t>KCLS Launched ecommerce in 2005</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Visa and MasterCard</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$40,000 a month</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Average transaction $8.00</a:t>
            </a:r>
          </a:p>
          <a:p>
            <a:pPr marL="457200" lvl="0" indent="-457200">
              <a:spcBef>
                <a:spcPts val="1800"/>
              </a:spcBef>
              <a:buClr>
                <a:srgbClr val="629DD1"/>
              </a:buClr>
              <a:buSzPct val="80000"/>
              <a:buFont typeface="Wingdings" pitchFamily="2" charset="2"/>
              <a:buChar char=""/>
            </a:pPr>
            <a:r>
              <a:rPr lang="en-US" sz="2200" dirty="0" smtClean="0">
                <a:solidFill>
                  <a:prstClr val="black"/>
                </a:solidFill>
              </a:rPr>
              <a:t>Working on obtaining PCI compliance</a:t>
            </a:r>
          </a:p>
          <a:p>
            <a:pPr lvl="0">
              <a:spcBef>
                <a:spcPts val="1800"/>
              </a:spcBef>
              <a:buClr>
                <a:srgbClr val="629DD1"/>
              </a:buClr>
              <a:buSzPct val="80000"/>
            </a:pPr>
            <a:r>
              <a:rPr lang="en-US" sz="2200" dirty="0" smtClean="0">
                <a:solidFill>
                  <a:prstClr val="black"/>
                </a:solidFill>
              </a:rPr>
              <a:t>	</a:t>
            </a:r>
          </a:p>
          <a:p>
            <a:pPr lvl="1"/>
            <a:r>
              <a:rPr lang="en-US" dirty="0" smtClean="0"/>
              <a:t> </a:t>
            </a:r>
            <a:endParaRPr lang="en-US" dirty="0"/>
          </a:p>
        </p:txBody>
      </p:sp>
    </p:spTree>
    <p:extLst>
      <p:ext uri="{BB962C8B-B14F-4D97-AF65-F5344CB8AC3E}">
        <p14:creationId xmlns:p14="http://schemas.microsoft.com/office/powerpoint/2010/main" val="4063701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5981700" cy="317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64180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001982"/>
            <a:ext cx="5921433" cy="446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7543800" y="5562600"/>
            <a:ext cx="609599" cy="88651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1667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492362"/>
            <a:ext cx="6477000" cy="534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03780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492362"/>
            <a:ext cx="6477000" cy="534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95204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298" y="2057400"/>
            <a:ext cx="8403909"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70312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Show me the money</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369332"/>
          </a:xfrm>
          <a:prstGeom prst="rect">
            <a:avLst/>
          </a:prstGeom>
        </p:spPr>
        <p:txBody>
          <a:bodyPr wrap="square">
            <a:spAutoFit/>
          </a:bodyPr>
          <a:lstStyle/>
          <a:p>
            <a:pPr lvl="1"/>
            <a:r>
              <a:rPr lang="en-US" dirty="0" smtClean="0"/>
              <a:t> </a:t>
            </a:r>
            <a:endParaRPr lang="en-US"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752600"/>
            <a:ext cx="4429125"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3124200" y="3429000"/>
            <a:ext cx="990600" cy="228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60712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What’s next</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sp>
        <p:nvSpPr>
          <p:cNvPr id="4" name="Rectangle 3"/>
          <p:cNvSpPr/>
          <p:nvPr/>
        </p:nvSpPr>
        <p:spPr>
          <a:xfrm>
            <a:off x="2286000" y="2551836"/>
            <a:ext cx="6400800" cy="5032147"/>
          </a:xfrm>
          <a:prstGeom prst="rect">
            <a:avLst/>
          </a:prstGeom>
        </p:spPr>
        <p:txBody>
          <a:bodyPr wrap="square">
            <a:spAutoFit/>
          </a:bodyPr>
          <a:lstStyle/>
          <a:p>
            <a:pPr marL="457200" indent="-457200">
              <a:spcBef>
                <a:spcPts val="1800"/>
              </a:spcBef>
              <a:buClr>
                <a:srgbClr val="629DD1"/>
              </a:buClr>
              <a:buSzPct val="80000"/>
              <a:buFont typeface="Wingdings" pitchFamily="2" charset="2"/>
              <a:buChar char=""/>
            </a:pPr>
            <a:r>
              <a:rPr lang="en-US" sz="2200" dirty="0" smtClean="0">
                <a:solidFill>
                  <a:prstClr val="black"/>
                </a:solidFill>
              </a:rPr>
              <a:t> Bringing our skins to mirror the community 2.2 build </a:t>
            </a:r>
          </a:p>
          <a:p>
            <a:pPr marL="457200" indent="-457200">
              <a:spcBef>
                <a:spcPts val="1800"/>
              </a:spcBef>
              <a:buClr>
                <a:srgbClr val="629DD1"/>
              </a:buClr>
              <a:buSzPct val="80000"/>
              <a:buFont typeface="Wingdings" pitchFamily="2" charset="2"/>
              <a:buChar char=""/>
            </a:pPr>
            <a:r>
              <a:rPr lang="en-US" sz="2200" dirty="0" smtClean="0">
                <a:solidFill>
                  <a:prstClr val="black"/>
                </a:solidFill>
              </a:rPr>
              <a:t>Search </a:t>
            </a:r>
            <a:r>
              <a:rPr lang="en-US" sz="2200" dirty="0" smtClean="0">
                <a:solidFill>
                  <a:prstClr val="black"/>
                </a:solidFill>
              </a:rPr>
              <a:t>improvements</a:t>
            </a:r>
            <a:endParaRPr lang="en-US" sz="2200" dirty="0">
              <a:solidFill>
                <a:prstClr val="black"/>
              </a:solidFill>
            </a:endParaRPr>
          </a:p>
          <a:p>
            <a:pPr marL="914400" lvl="1" indent="-457200">
              <a:spcBef>
                <a:spcPts val="1800"/>
              </a:spcBef>
              <a:buClr>
                <a:srgbClr val="629DD1"/>
              </a:buClr>
              <a:buSzPct val="80000"/>
              <a:buFont typeface="Wingdings" pitchFamily="2" charset="2"/>
              <a:buChar char=""/>
            </a:pPr>
            <a:r>
              <a:rPr lang="en-US" sz="2200" dirty="0" smtClean="0">
                <a:solidFill>
                  <a:prstClr val="black"/>
                </a:solidFill>
              </a:rPr>
              <a:t>Browse Searching, Left Anchor searching</a:t>
            </a:r>
            <a:endParaRPr lang="en-US" sz="2200" dirty="0">
              <a:solidFill>
                <a:prstClr val="black"/>
              </a:solidFill>
            </a:endParaRPr>
          </a:p>
          <a:p>
            <a:pPr marL="457200" lvl="0" indent="-457200">
              <a:spcBef>
                <a:spcPts val="1800"/>
              </a:spcBef>
              <a:buClr>
                <a:srgbClr val="629DD1"/>
              </a:buClr>
              <a:buSzPct val="80000"/>
              <a:buFont typeface="Wingdings" pitchFamily="2" charset="2"/>
              <a:buChar char=""/>
            </a:pPr>
            <a:r>
              <a:rPr lang="en-US" sz="2200" dirty="0" smtClean="0">
                <a:solidFill>
                  <a:prstClr val="black"/>
                </a:solidFill>
              </a:rPr>
              <a:t>Faceting</a:t>
            </a:r>
          </a:p>
          <a:p>
            <a:pPr marL="457200" indent="-457200">
              <a:spcBef>
                <a:spcPts val="1800"/>
              </a:spcBef>
              <a:buClr>
                <a:srgbClr val="629DD1"/>
              </a:buClr>
              <a:buSzPct val="80000"/>
              <a:buFont typeface="Wingdings" pitchFamily="2" charset="2"/>
              <a:buChar char=""/>
            </a:pPr>
            <a:r>
              <a:rPr lang="en-US" sz="2200" dirty="0" smtClean="0">
                <a:solidFill>
                  <a:prstClr val="black"/>
                </a:solidFill>
              </a:rPr>
              <a:t>My Lists improvements</a:t>
            </a:r>
          </a:p>
          <a:p>
            <a:pPr>
              <a:spcBef>
                <a:spcPts val="1800"/>
              </a:spcBef>
              <a:buClr>
                <a:srgbClr val="629DD1"/>
              </a:buClr>
              <a:buSzPct val="80000"/>
            </a:pPr>
            <a:endParaRPr lang="en-US" sz="2200" dirty="0" smtClean="0">
              <a:solidFill>
                <a:prstClr val="black"/>
              </a:solidFill>
            </a:endParaRPr>
          </a:p>
          <a:p>
            <a:pPr marL="457200" lvl="0" indent="-457200">
              <a:spcBef>
                <a:spcPts val="1800"/>
              </a:spcBef>
              <a:buClr>
                <a:srgbClr val="629DD1"/>
              </a:buClr>
              <a:buSzPct val="80000"/>
              <a:buFont typeface="Wingdings" pitchFamily="2" charset="2"/>
              <a:buChar char=""/>
            </a:pPr>
            <a:endParaRPr lang="en-US" sz="2200" dirty="0" smtClean="0">
              <a:solidFill>
                <a:prstClr val="black"/>
              </a:solidFill>
            </a:endParaRPr>
          </a:p>
          <a:p>
            <a:pPr lvl="0">
              <a:spcBef>
                <a:spcPts val="1800"/>
              </a:spcBef>
              <a:buClr>
                <a:srgbClr val="629DD1"/>
              </a:buClr>
              <a:buSzPct val="80000"/>
            </a:pPr>
            <a:endParaRPr lang="en-US" sz="2200" dirty="0">
              <a:solidFill>
                <a:prstClr val="black"/>
              </a:solidFill>
            </a:endParaRPr>
          </a:p>
          <a:p>
            <a:pPr lvl="1"/>
            <a:r>
              <a:rPr lang="en-US" dirty="0" smtClean="0"/>
              <a:t> </a:t>
            </a:r>
            <a:endParaRPr lang="en-US" dirty="0"/>
          </a:p>
        </p:txBody>
      </p:sp>
    </p:spTree>
    <p:extLst>
      <p:ext uri="{BB962C8B-B14F-4D97-AF65-F5344CB8AC3E}">
        <p14:creationId xmlns:p14="http://schemas.microsoft.com/office/powerpoint/2010/main" val="9185923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Questions?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Timeline- Major </a:t>
            </a:r>
            <a:r>
              <a:rPr lang="en-US" dirty="0" smtClean="0">
                <a:solidFill>
                  <a:schemeClr val="bg1"/>
                </a:solidFill>
              </a:rPr>
              <a:t>KCLS </a:t>
            </a:r>
            <a:r>
              <a:rPr lang="en-US" dirty="0" err="1" smtClean="0">
                <a:solidFill>
                  <a:schemeClr val="bg1"/>
                </a:solidFill>
              </a:rPr>
              <a:t>opac</a:t>
            </a:r>
            <a:r>
              <a:rPr lang="en-US" dirty="0" smtClean="0">
                <a:solidFill>
                  <a:schemeClr val="bg1"/>
                </a:solidFill>
              </a:rPr>
              <a:t> </a:t>
            </a:r>
            <a:r>
              <a:rPr lang="en-US" dirty="0" smtClean="0">
                <a:solidFill>
                  <a:schemeClr val="bg1"/>
                </a:solidFill>
              </a:rPr>
              <a:t>revisions</a:t>
            </a:r>
            <a:endParaRPr lang="en-US" dirty="0">
              <a:solidFill>
                <a:schemeClr val="bg1"/>
              </a:solidFill>
            </a:endParaRPr>
          </a:p>
        </p:txBody>
      </p:sp>
      <p:graphicFrame>
        <p:nvGraphicFramePr>
          <p:cNvPr id="6" name="Diagram 5"/>
          <p:cNvGraphicFramePr/>
          <p:nvPr>
            <p:extLst>
              <p:ext uri="{D42A27DB-BD31-4B8C-83A1-F6EECF244321}">
                <p14:modId xmlns:p14="http://schemas.microsoft.com/office/powerpoint/2010/main" val="1898812651"/>
              </p:ext>
            </p:extLst>
          </p:nvPr>
        </p:nvGraphicFramePr>
        <p:xfrm>
          <a:off x="1828800" y="1981200"/>
          <a:ext cx="72390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fontScale="90000"/>
          </a:bodyPr>
          <a:lstStyle/>
          <a:p>
            <a:r>
              <a:rPr lang="en-US" dirty="0" smtClean="0">
                <a:solidFill>
                  <a:schemeClr val="bg1"/>
                </a:solidFill>
              </a:rPr>
              <a:t>The catalog by the numbers…</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pPr>
              <a:lnSpc>
                <a:spcPct val="120000"/>
              </a:lnSpc>
              <a:spcBef>
                <a:spcPts val="0"/>
              </a:spcBef>
            </a:pPr>
            <a:r>
              <a:rPr lang="en-US" sz="1700" dirty="0" smtClean="0"/>
              <a:t>88.8 million visits in 2011, with an average of 223,553 page views a day.</a:t>
            </a:r>
          </a:p>
          <a:p>
            <a:pPr>
              <a:lnSpc>
                <a:spcPct val="120000"/>
              </a:lnSpc>
              <a:spcBef>
                <a:spcPts val="0"/>
              </a:spcBef>
            </a:pPr>
            <a:r>
              <a:rPr lang="en-US" sz="1700" dirty="0" smtClean="0"/>
              <a:t>7.9 million visitors in 2011</a:t>
            </a:r>
          </a:p>
          <a:p>
            <a:pPr>
              <a:lnSpc>
                <a:spcPct val="120000"/>
              </a:lnSpc>
              <a:spcBef>
                <a:spcPts val="0"/>
              </a:spcBef>
            </a:pPr>
            <a:r>
              <a:rPr lang="en-US" sz="1700" dirty="0" smtClean="0"/>
              <a:t>6.2 million visitors are remote users,  80% of all visits to the catalog were from users not at our libraries.</a:t>
            </a:r>
          </a:p>
          <a:p>
            <a:pPr>
              <a:lnSpc>
                <a:spcPct val="120000"/>
              </a:lnSpc>
              <a:spcBef>
                <a:spcPts val="0"/>
              </a:spcBef>
            </a:pPr>
            <a:r>
              <a:rPr lang="en-US" sz="1700" dirty="0" smtClean="0"/>
              <a:t>21,000 visitors on an average </a:t>
            </a:r>
            <a:r>
              <a:rPr lang="en-US" sz="1700" dirty="0" smtClean="0"/>
              <a:t>day to the catalog</a:t>
            </a:r>
            <a:endParaRPr lang="en-US" sz="1700" dirty="0" smtClean="0"/>
          </a:p>
          <a:p>
            <a:pPr>
              <a:lnSpc>
                <a:spcPct val="120000"/>
              </a:lnSpc>
              <a:spcBef>
                <a:spcPts val="0"/>
              </a:spcBef>
              <a:buNone/>
            </a:pPr>
            <a:endParaRPr lang="en-US" sz="1600"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pic>
        <p:nvPicPr>
          <p:cNvPr id="3074" name="Picture 2" descr="C:\Users\lhill.KCLS\AppData\Local\Microsoft\Windows\Temporary Internet Files\Content.Outlook\03UMTXM3\catalogstats20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791527"/>
            <a:ext cx="3733800" cy="27381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fontScale="90000"/>
          </a:bodyPr>
          <a:lstStyle/>
          <a:p>
            <a:r>
              <a:rPr lang="en-US" dirty="0" smtClean="0">
                <a:solidFill>
                  <a:schemeClr val="bg1"/>
                </a:solidFill>
              </a:rPr>
              <a:t>Usability &amp; Patron Feedback</a:t>
            </a:r>
            <a:endParaRPr lang="en-US" dirty="0">
              <a:solidFill>
                <a:schemeClr val="bg1"/>
              </a:solidFill>
            </a:endParaRPr>
          </a:p>
        </p:txBody>
      </p:sp>
      <p:sp>
        <p:nvSpPr>
          <p:cNvPr id="3" name="Content Placeholder 2"/>
          <p:cNvSpPr>
            <a:spLocks noGrp="1"/>
          </p:cNvSpPr>
          <p:nvPr>
            <p:ph idx="1"/>
          </p:nvPr>
        </p:nvSpPr>
        <p:spPr>
          <a:xfrm>
            <a:off x="2438400" y="1752600"/>
            <a:ext cx="6553200" cy="5105400"/>
          </a:xfrm>
        </p:spPr>
        <p:txBody>
          <a:bodyPr>
            <a:normAutofit/>
          </a:bodyPr>
          <a:lstStyle/>
          <a:p>
            <a:r>
              <a:rPr lang="en-US" dirty="0" smtClean="0"/>
              <a:t>Our patrons have opinions and yours do too!</a:t>
            </a:r>
          </a:p>
          <a:p>
            <a:r>
              <a:rPr lang="en-US" dirty="0" smtClean="0"/>
              <a:t>Identify what you have to have in your next release. With a migration be prepared that something will be missing….</a:t>
            </a:r>
          </a:p>
          <a:p>
            <a:r>
              <a:rPr lang="en-US" dirty="0" smtClean="0"/>
              <a:t>Interview patrons</a:t>
            </a:r>
          </a:p>
          <a:p>
            <a:r>
              <a:rPr lang="en-US" dirty="0" smtClean="0"/>
              <a:t>Identify a list of tasks for them and see if they can(easily) do it.</a:t>
            </a:r>
            <a:endParaRPr lang="en-US" dirty="0"/>
          </a:p>
        </p:txBody>
      </p:sp>
      <p:graphicFrame>
        <p:nvGraphicFramePr>
          <p:cNvPr id="6" name="Chart 5"/>
          <p:cNvGraphicFramePr/>
          <p:nvPr>
            <p:extLst>
              <p:ext uri="{D42A27DB-BD31-4B8C-83A1-F6EECF244321}">
                <p14:modId xmlns:p14="http://schemas.microsoft.com/office/powerpoint/2010/main" val="1526606656"/>
              </p:ext>
            </p:extLst>
          </p:nvPr>
        </p:nvGraphicFramePr>
        <p:xfrm>
          <a:off x="3733800" y="4724400"/>
          <a:ext cx="4800600" cy="190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9008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Usability take one…</a:t>
            </a:r>
            <a:endParaRPr lang="en-US" dirty="0">
              <a:solidFill>
                <a:schemeClr val="bg1"/>
              </a:solidFill>
            </a:endParaRPr>
          </a:p>
        </p:txBody>
      </p:sp>
      <p:sp>
        <p:nvSpPr>
          <p:cNvPr id="3" name="Content Placeholder 2"/>
          <p:cNvSpPr>
            <a:spLocks noGrp="1"/>
          </p:cNvSpPr>
          <p:nvPr>
            <p:ph idx="1"/>
          </p:nvPr>
        </p:nvSpPr>
        <p:spPr>
          <a:xfrm>
            <a:off x="2438400" y="1752600"/>
            <a:ext cx="6324600" cy="5105400"/>
          </a:xfrm>
        </p:spPr>
        <p:txBody>
          <a:bodyPr>
            <a:normAutofit/>
          </a:bodyPr>
          <a:lstStyle/>
          <a:p>
            <a:pPr>
              <a:lnSpc>
                <a:spcPct val="120000"/>
              </a:lnSpc>
              <a:spcBef>
                <a:spcPts val="0"/>
              </a:spcBef>
            </a:pPr>
            <a:r>
              <a:rPr lang="en-US" sz="1700" dirty="0" smtClean="0"/>
              <a:t>OPAC Display Committee initiated Patron Usability </a:t>
            </a:r>
          </a:p>
          <a:p>
            <a:pPr lvl="1">
              <a:lnSpc>
                <a:spcPct val="120000"/>
              </a:lnSpc>
              <a:spcBef>
                <a:spcPts val="0"/>
              </a:spcBef>
            </a:pPr>
            <a:r>
              <a:rPr lang="en-US" sz="1500" dirty="0" smtClean="0"/>
              <a:t>Wireframes of custom KCLS Evergreen OPAC</a:t>
            </a:r>
          </a:p>
          <a:p>
            <a:pPr lvl="1">
              <a:lnSpc>
                <a:spcPct val="120000"/>
              </a:lnSpc>
              <a:spcBef>
                <a:spcPts val="0"/>
              </a:spcBef>
            </a:pPr>
            <a:r>
              <a:rPr lang="en-US" sz="1500" dirty="0" smtClean="0"/>
              <a:t>Twenty two patrons across King County participated in OPAC Usability </a:t>
            </a:r>
          </a:p>
          <a:p>
            <a:pPr lvl="1">
              <a:lnSpc>
                <a:spcPct val="120000"/>
              </a:lnSpc>
              <a:spcBef>
                <a:spcPts val="0"/>
              </a:spcBef>
            </a:pPr>
            <a:r>
              <a:rPr lang="en-US" sz="1500" dirty="0" smtClean="0"/>
              <a:t>Our goal was to discover what works and what doesn't </a:t>
            </a:r>
            <a:br>
              <a:rPr lang="en-US" sz="1500" dirty="0" smtClean="0"/>
            </a:br>
            <a:endParaRPr lang="en-US" sz="1500" dirty="0" smtClean="0"/>
          </a:p>
          <a:p>
            <a:pPr>
              <a:lnSpc>
                <a:spcPct val="120000"/>
              </a:lnSpc>
              <a:spcBef>
                <a:spcPts val="0"/>
              </a:spcBef>
            </a:pPr>
            <a:r>
              <a:rPr lang="en-US" sz="1700" dirty="0" smtClean="0"/>
              <a:t>Patrons were asked to complete fourteen tasks</a:t>
            </a:r>
          </a:p>
          <a:p>
            <a:pPr lvl="1">
              <a:lnSpc>
                <a:spcPct val="120000"/>
              </a:lnSpc>
              <a:spcBef>
                <a:spcPts val="0"/>
              </a:spcBef>
            </a:pPr>
            <a:r>
              <a:rPr lang="en-US" sz="1500" dirty="0" smtClean="0"/>
              <a:t>Users asked to rate tasks:  1 -easy, 3-moderate,  5-difficult</a:t>
            </a:r>
          </a:p>
          <a:p>
            <a:pPr lvl="1">
              <a:lnSpc>
                <a:spcPct val="120000"/>
              </a:lnSpc>
              <a:spcBef>
                <a:spcPts val="0"/>
              </a:spcBef>
            </a:pPr>
            <a:r>
              <a:rPr lang="en-US" sz="1500" dirty="0" smtClean="0"/>
              <a:t>No task had an average rating higher than 2.39</a:t>
            </a:r>
          </a:p>
          <a:p>
            <a:pPr lvl="1">
              <a:lnSpc>
                <a:spcPct val="120000"/>
              </a:lnSpc>
              <a:spcBef>
                <a:spcPts val="0"/>
              </a:spcBef>
            </a:pPr>
            <a:r>
              <a:rPr lang="en-US" sz="1500" dirty="0" smtClean="0"/>
              <a:t>All tasks had an average rating of 1.3</a:t>
            </a:r>
          </a:p>
          <a:p>
            <a:pPr>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a:p>
            <a:pPr lvl="2">
              <a:lnSpc>
                <a:spcPct val="120000"/>
              </a:lnSpc>
              <a:spcBef>
                <a:spcPts val="0"/>
              </a:spcBef>
              <a:buFont typeface="Wingdings" pitchFamily="2" charset="2"/>
              <a:buChar char="q"/>
            </a:pPr>
            <a:endParaRPr lang="en-US" dirty="0" smtClean="0"/>
          </a:p>
          <a:p>
            <a:pPr>
              <a:lnSpc>
                <a:spcPct val="120000"/>
              </a:lnSpc>
              <a:spcBef>
                <a:spcPts val="0"/>
              </a:spcBef>
              <a:buFont typeface="Wingdings" pitchFamily="2" charset="2"/>
              <a:buChar char="q"/>
            </a:pPr>
            <a:endParaRPr lang="en-US" dirty="0" smtClean="0"/>
          </a:p>
        </p:txBody>
      </p:sp>
      <p:graphicFrame>
        <p:nvGraphicFramePr>
          <p:cNvPr id="4" name="Chart 3"/>
          <p:cNvGraphicFramePr/>
          <p:nvPr/>
        </p:nvGraphicFramePr>
        <p:xfrm>
          <a:off x="3657600" y="4800600"/>
          <a:ext cx="3505200" cy="2057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48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Usability One Results…</a:t>
            </a:r>
            <a:endParaRPr lang="en-US" dirty="0">
              <a:solidFill>
                <a:schemeClr val="bg1"/>
              </a:solidFill>
            </a:endParaRPr>
          </a:p>
        </p:txBody>
      </p:sp>
      <p:sp>
        <p:nvSpPr>
          <p:cNvPr id="3" name="Content Placeholder 2"/>
          <p:cNvSpPr>
            <a:spLocks noGrp="1"/>
          </p:cNvSpPr>
          <p:nvPr>
            <p:ph idx="1"/>
          </p:nvPr>
        </p:nvSpPr>
        <p:spPr>
          <a:xfrm>
            <a:off x="2438400" y="2286000"/>
            <a:ext cx="6248400" cy="4343400"/>
          </a:xfrm>
        </p:spPr>
        <p:txBody>
          <a:bodyPr>
            <a:normAutofit/>
          </a:bodyPr>
          <a:lstStyle/>
          <a:p>
            <a:pPr>
              <a:lnSpc>
                <a:spcPct val="120000"/>
              </a:lnSpc>
              <a:spcBef>
                <a:spcPts val="0"/>
              </a:spcBef>
            </a:pPr>
            <a:r>
              <a:rPr lang="en-US" dirty="0" smtClean="0"/>
              <a:t>What we did with usability results</a:t>
            </a:r>
          </a:p>
          <a:p>
            <a:pPr lvl="1">
              <a:lnSpc>
                <a:spcPct val="120000"/>
              </a:lnSpc>
              <a:spcBef>
                <a:spcPts val="0"/>
              </a:spcBef>
            </a:pPr>
            <a:r>
              <a:rPr lang="en-US" dirty="0" smtClean="0"/>
              <a:t>Fixed Screen Placement issues</a:t>
            </a:r>
          </a:p>
          <a:p>
            <a:pPr lvl="1">
              <a:lnSpc>
                <a:spcPct val="120000"/>
              </a:lnSpc>
              <a:spcBef>
                <a:spcPts val="0"/>
              </a:spcBef>
            </a:pPr>
            <a:r>
              <a:rPr lang="en-US" dirty="0" smtClean="0"/>
              <a:t>Reduced clutter</a:t>
            </a:r>
          </a:p>
          <a:p>
            <a:pPr lvl="1">
              <a:lnSpc>
                <a:spcPct val="120000"/>
              </a:lnSpc>
              <a:spcBef>
                <a:spcPts val="0"/>
              </a:spcBef>
            </a:pPr>
            <a:r>
              <a:rPr lang="en-US" dirty="0" smtClean="0"/>
              <a:t>Increased white space</a:t>
            </a:r>
          </a:p>
          <a:p>
            <a:pPr lvl="1">
              <a:lnSpc>
                <a:spcPct val="120000"/>
              </a:lnSpc>
              <a:spcBef>
                <a:spcPts val="0"/>
              </a:spcBef>
            </a:pPr>
            <a:r>
              <a:rPr lang="en-US" dirty="0" smtClean="0"/>
              <a:t>Identified and reduced library jargon</a:t>
            </a:r>
          </a:p>
        </p:txBody>
      </p:sp>
    </p:spTree>
    <p:extLst>
      <p:ext uri="{BB962C8B-B14F-4D97-AF65-F5344CB8AC3E}">
        <p14:creationId xmlns:p14="http://schemas.microsoft.com/office/powerpoint/2010/main" val="3308951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Usability One Results…</a:t>
            </a:r>
            <a:endParaRPr lang="en-US" dirty="0">
              <a:solidFill>
                <a:schemeClr val="bg1"/>
              </a:solidFill>
            </a:endParaRPr>
          </a:p>
        </p:txBody>
      </p:sp>
      <p:sp>
        <p:nvSpPr>
          <p:cNvPr id="3" name="Content Placeholder 2"/>
          <p:cNvSpPr>
            <a:spLocks noGrp="1"/>
          </p:cNvSpPr>
          <p:nvPr>
            <p:ph idx="1"/>
          </p:nvPr>
        </p:nvSpPr>
        <p:spPr>
          <a:xfrm>
            <a:off x="2438400" y="2286000"/>
            <a:ext cx="6248400" cy="4343400"/>
          </a:xfrm>
        </p:spPr>
        <p:txBody>
          <a:bodyPr>
            <a:normAutofit/>
          </a:bodyPr>
          <a:lstStyle/>
          <a:p>
            <a:pPr>
              <a:lnSpc>
                <a:spcPct val="120000"/>
              </a:lnSpc>
              <a:spcBef>
                <a:spcPts val="0"/>
              </a:spcBef>
            </a:pPr>
            <a:endParaRPr lang="en-US" dirty="0"/>
          </a:p>
          <a:p>
            <a:pPr>
              <a:lnSpc>
                <a:spcPct val="120000"/>
              </a:lnSpc>
              <a:spcBef>
                <a:spcPts val="0"/>
              </a:spcBef>
            </a:pPr>
            <a:endParaRPr lang="en-US" dirty="0" smtClean="0"/>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16936" b="10847"/>
          <a:stretch/>
        </p:blipFill>
        <p:spPr bwMode="auto">
          <a:xfrm>
            <a:off x="2133600" y="1295400"/>
            <a:ext cx="5413463" cy="5750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0839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solidFill>
                  <a:schemeClr val="bg1"/>
                </a:solidFill>
              </a:rPr>
              <a:t>Usability One Results…</a:t>
            </a:r>
            <a:endParaRPr lang="en-US" dirty="0">
              <a:solidFill>
                <a:schemeClr val="bg1"/>
              </a:solidFill>
            </a:endParaRPr>
          </a:p>
        </p:txBody>
      </p:sp>
      <p:sp>
        <p:nvSpPr>
          <p:cNvPr id="3" name="Content Placeholder 2"/>
          <p:cNvSpPr>
            <a:spLocks noGrp="1"/>
          </p:cNvSpPr>
          <p:nvPr>
            <p:ph idx="1"/>
          </p:nvPr>
        </p:nvSpPr>
        <p:spPr>
          <a:xfrm>
            <a:off x="2438400" y="2286000"/>
            <a:ext cx="6248400" cy="4343400"/>
          </a:xfrm>
        </p:spPr>
        <p:txBody>
          <a:bodyPr>
            <a:normAutofit/>
          </a:bodyPr>
          <a:lstStyle/>
          <a:p>
            <a:pPr>
              <a:lnSpc>
                <a:spcPct val="120000"/>
              </a:lnSpc>
              <a:spcBef>
                <a:spcPts val="0"/>
              </a:spcBef>
            </a:pPr>
            <a:endParaRPr lang="en-US" dirty="0"/>
          </a:p>
          <a:p>
            <a:pPr>
              <a:lnSpc>
                <a:spcPct val="120000"/>
              </a:lnSpc>
              <a:spcBef>
                <a:spcPts val="0"/>
              </a:spcBef>
            </a:pPr>
            <a:endParaRPr lang="en-US"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905000"/>
            <a:ext cx="6105893" cy="320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2173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partment_x0020_Owner xmlns="aba6cef4-c9bd-424a-8370-ae832b574f83">Not Applicable</Department_x0020_Owner>
    <Make_x0020_Document_x0020_Featured xmlns="aba6cef4-c9bd-424a-8370-ae832b574f83">No</Make_x0020_Document_x0020_Featured>
    <Cluster xmlns="aba6cef4-c9bd-424a-8370-ae832b574f83">Not Applicable</Cluster>
    <Document_x0020_Type xmlns="aba6cef4-c9bd-424a-8370-ae832b574f83">Other</Document_x0020_Type>
    <Work_x0020_Group xmlns="aba6cef4-c9bd-424a-8370-ae832b574f83">Not Applicable</Work_x0020_Group>
    <Library xmlns="aba6cef4-c9bd-424a-8370-ae832b574f83">Not Applicable</Librar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4A690EF4D710246B5BCD84CB8CC035A" ma:contentTypeVersion="13" ma:contentTypeDescription="Create a new document." ma:contentTypeScope="" ma:versionID="bef685ddd136e4abfa78a82781938621">
  <xsd:schema xmlns:xsd="http://www.w3.org/2001/XMLSchema" xmlns:xs="http://www.w3.org/2001/XMLSchema" xmlns:p="http://schemas.microsoft.com/office/2006/metadata/properties" xmlns:ns2="aba6cef4-c9bd-424a-8370-ae832b574f83" targetNamespace="http://schemas.microsoft.com/office/2006/metadata/properties" ma:root="true" ma:fieldsID="11a2dc4ff3ee7eb208b5a81e719eb3c1" ns2:_="">
    <xsd:import namespace="aba6cef4-c9bd-424a-8370-ae832b574f83"/>
    <xsd:element name="properties">
      <xsd:complexType>
        <xsd:sequence>
          <xsd:element name="documentManagement">
            <xsd:complexType>
              <xsd:all>
                <xsd:element ref="ns2:Department_x0020_Owner"/>
                <xsd:element ref="ns2:Work_x0020_Group"/>
                <xsd:element ref="ns2:Document_x0020_Type"/>
                <xsd:element ref="ns2:Make_x0020_Document_x0020_Featured" minOccurs="0"/>
                <xsd:element ref="ns2:Cluster" minOccurs="0"/>
                <xsd:element ref="ns2:Libra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a6cef4-c9bd-424a-8370-ae832b574f83" elementFormDefault="qualified">
    <xsd:import namespace="http://schemas.microsoft.com/office/2006/documentManagement/types"/>
    <xsd:import namespace="http://schemas.microsoft.com/office/infopath/2007/PartnerControls"/>
    <xsd:element name="Department_x0020_Owner" ma:index="2" ma:displayName="Department Owner" ma:default="Not Applicable" ma:format="Dropdown" ma:internalName="Department_x0020_Owner">
      <xsd:simpleType>
        <xsd:restriction base="dms:Choice">
          <xsd:enumeration value="Not Applicable"/>
          <xsd:enumeration value="Administration"/>
          <xsd:enumeration value="Business Office"/>
          <xsd:enumeration value="Community Relations &amp; Graphics"/>
          <xsd:enumeration value="Facilities"/>
          <xsd:enumeration value="Foundation"/>
          <xsd:enumeration value="Human Resources"/>
          <xsd:enumeration value="ITS"/>
          <xsd:enumeration value="Public Services"/>
        </xsd:restriction>
      </xsd:simpleType>
    </xsd:element>
    <xsd:element name="Work_x0020_Group" ma:index="3" ma:displayName="Work Group" ma:default="Not Applicable" ma:format="Dropdown" ma:internalName="Work_x0020_Group">
      <xsd:simpleType>
        <xsd:restriction base="dms:Choice">
          <xsd:enumeration value="Not Applicable"/>
          <xsd:enumeration value="Accounting"/>
          <xsd:enumeration value="Adult Services"/>
          <xsd:enumeration value="Automated Materials Handling"/>
          <xsd:enumeration value="Benefits"/>
          <xsd:enumeration value="Budget"/>
          <xsd:enumeration value="Buildings &amp; Grounds"/>
          <xsd:enumeration value="CAPS"/>
          <xsd:enumeration value="Children’s Services"/>
          <xsd:enumeration value="Circulation"/>
          <xsd:enumeration value="Classification &amp; Compensation"/>
          <xsd:enumeration value="Construction Coordination"/>
          <xsd:enumeration value="Employment"/>
          <xsd:enumeration value="Insurance"/>
          <xsd:enumeration value="Interlibrary Loan"/>
          <xsd:enumeration value="Library Automation"/>
          <xsd:enumeration value="Network &amp; Phones"/>
          <xsd:enumeration value="Operations"/>
          <xsd:enumeration value="Outreach Services"/>
          <xsd:enumeration value="Payroll"/>
          <xsd:enumeration value="PC Services"/>
          <xsd:enumeration value="Public Programming"/>
          <xsd:enumeration value="Purchasing"/>
          <xsd:enumeration value="Safety, Health &amp; Security"/>
          <xsd:enumeration value="Selection &amp; Order"/>
          <xsd:enumeration value="Shipping"/>
          <xsd:enumeration value="Staff Training &amp; Conferences"/>
          <xsd:enumeration value="Teen &amp; Schools"/>
          <xsd:enumeration value="Virtual Library Services"/>
        </xsd:restriction>
      </xsd:simpleType>
    </xsd:element>
    <xsd:element name="Document_x0020_Type" ma:index="4" ma:displayName="Document Type" ma:default="Other" ma:format="Dropdown" ma:internalName="Document_x0020_Type">
      <xsd:simpleType>
        <xsd:restriction base="dms:Choice">
          <xsd:enumeration value="Agenda"/>
          <xsd:enumeration value="Agreement/Contract"/>
          <xsd:enumeration value="Assignment"/>
          <xsd:enumeration value="Booklists"/>
          <xsd:enumeration value="Contacts List"/>
          <xsd:enumeration value="FAQs"/>
          <xsd:enumeration value="Form"/>
          <xsd:enumeration value="Guideline"/>
          <xsd:enumeration value="Images"/>
          <xsd:enumeration value="Inventory List"/>
          <xsd:enumeration value="Job Description"/>
          <xsd:enumeration value="Letter/Template"/>
          <xsd:enumeration value="Minutes"/>
          <xsd:enumeration value="News"/>
          <xsd:enumeration value="Organizational Chart"/>
          <xsd:enumeration value="Policy"/>
          <xsd:enumeration value="Presentations"/>
          <xsd:enumeration value="Print Piece"/>
          <xsd:enumeration value="Procedure"/>
          <xsd:enumeration value="Program Description"/>
          <xsd:enumeration value="Project/Committee Charter"/>
          <xsd:enumeration value="Report"/>
          <xsd:enumeration value="Roster"/>
          <xsd:enumeration value="Schedules"/>
          <xsd:enumeration value="Sign/Posting"/>
          <xsd:enumeration value="System Plans"/>
          <xsd:enumeration value="Training Handout"/>
          <xsd:enumeration value="User Guide"/>
          <xsd:enumeration value="Worksheet/Checklist"/>
          <xsd:enumeration value="Other"/>
        </xsd:restriction>
      </xsd:simpleType>
    </xsd:element>
    <xsd:element name="Make_x0020_Document_x0020_Featured" ma:index="5" nillable="true" ma:displayName="Make Document Featured" ma:default="No" ma:format="RadioButtons" ma:internalName="Make_x0020_Document_x0020_Featured" ma:readOnly="false">
      <xsd:simpleType>
        <xsd:restriction base="dms:Choice">
          <xsd:enumeration value="Yes"/>
          <xsd:enumeration value="No"/>
        </xsd:restriction>
      </xsd:simpleType>
    </xsd:element>
    <xsd:element name="Cluster" ma:index="12" nillable="true" ma:displayName="Cluster" ma:default="Not Applicable" ma:format="Dropdown" ma:internalName="Cluster">
      <xsd:simpleType>
        <xsd:restriction base="dms:Choice">
          <xsd:enumeration value="Not Applicable"/>
          <xsd:enumeration value="AP/AU/MK"/>
          <xsd:enumeration value="BD/CO/MV"/>
          <xsd:enumeration value="BE/CR/LH/ANS"/>
          <xsd:enumeration value="BO/KG/KM"/>
          <xsd:enumeration value="BP/BU/GB/WC"/>
          <xsd:enumeration value="CA/DU/SK/WL"/>
          <xsd:enumeration value="DM/KT/WM"/>
          <xsd:enumeration value="FC/NB/SN"/>
          <xsd:enumeration value="FO/SO/SW/VV"/>
          <xsd:enumeration value="FR/RH/RN"/>
          <xsd:enumeration value="FW/F3/VS"/>
          <xsd:enumeration value="IS/SA"/>
          <xsd:enumeration value="KL/RE/RR"/>
          <xsd:enumeration value="LF/RB/SH"/>
          <xsd:enumeration value="MI/NC/NW"/>
        </xsd:restriction>
      </xsd:simpleType>
    </xsd:element>
    <xsd:element name="Library" ma:index="13" nillable="true" ma:displayName="Library" ma:default="Not Applicable" ma:format="Dropdown" ma:internalName="Library">
      <xsd:simpleType>
        <xsd:restriction base="dms:Choice">
          <xsd:enumeration value="Not Applicable"/>
          <xsd:enumeration value="Algona-Pacific Library"/>
          <xsd:enumeration value="Answer Line"/>
          <xsd:enumeration value="Auburn Library"/>
          <xsd:enumeration value="Bellevue Library"/>
          <xsd:enumeration value="Black Diamond Library"/>
          <xsd:enumeration value="Bothell Library"/>
          <xsd:enumeration value="Boulevard Park Library"/>
          <xsd:enumeration value="Burien Library"/>
          <xsd:enumeration value="Carnation Library"/>
          <xsd:enumeration value="Covington Library"/>
          <xsd:enumeration value="Des Moines Library"/>
          <xsd:enumeration value="Duvall Library"/>
          <xsd:enumeration value="Fairwood Library"/>
          <xsd:enumeration value="Fall City Library"/>
          <xsd:enumeration value="Federal Way 320 Library"/>
          <xsd:enumeration value="Federal Way Library"/>
          <xsd:enumeration value="Foster Library"/>
          <xsd:enumeration value="Greenbridge Library"/>
          <xsd:enumeration value="Issaquah Library"/>
          <xsd:enumeration value="Kenmore Library"/>
          <xsd:enumeration value="Kent Library"/>
          <xsd:enumeration value="Kingsgate Library"/>
          <xsd:enumeration value="Kirkland Library"/>
          <xsd:enumeration value="Lake Forest Park Library"/>
          <xsd:enumeration value="Lake Hills Library"/>
          <xsd:enumeration value="Library Connection @ Crossroads"/>
          <xsd:enumeration value="Library Connection @ Southcenter"/>
          <xsd:enumeration value="Library Express @ Redmond Ridge"/>
          <xsd:enumeration value="Maple Valley Library"/>
          <xsd:enumeration value="Mercer Island Library"/>
          <xsd:enumeration value="Muckleshoot Library"/>
          <xsd:enumeration value="Newport Way Library"/>
          <xsd:enumeration value="North Bend Library"/>
          <xsd:enumeration value="Redmond Library"/>
          <xsd:enumeration value="Renton Downtown Library"/>
          <xsd:enumeration value="Renton Highlands Library"/>
          <xsd:enumeration value="Richmond Beach Library"/>
          <xsd:enumeration value="Sammamish Library"/>
          <xsd:enumeration value="Shoreline Library"/>
          <xsd:enumeration value="Skykomish Library"/>
          <xsd:enumeration value="Skyway Library"/>
          <xsd:enumeration value="Snoqualmie Library"/>
          <xsd:enumeration value="Valley View Library"/>
          <xsd:enumeration value="Vashon Library"/>
          <xsd:enumeration value="White Center Library"/>
          <xsd:enumeration value="Woodinville Library"/>
          <xsd:enumeration value="Woodmont Library"/>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56EA9E-ED33-47FE-B209-C16A2ED33CB0}">
  <ds:schemaRefs>
    <ds:schemaRef ds:uri="http://schemas.microsoft.com/office/2006/metadata/properties"/>
    <ds:schemaRef ds:uri="http://purl.org/dc/elements/1.1/"/>
    <ds:schemaRef ds:uri="http://purl.org/dc/dcmitype/"/>
    <ds:schemaRef ds:uri="http://schemas.microsoft.com/office/2006/documentManagement/types"/>
    <ds:schemaRef ds:uri="http://schemas.microsoft.com/office/infopath/2007/PartnerControls"/>
    <ds:schemaRef ds:uri="aba6cef4-c9bd-424a-8370-ae832b574f83"/>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167ACA60-B3F5-494B-BCDC-9AAC109206D2}">
  <ds:schemaRefs>
    <ds:schemaRef ds:uri="http://schemas.microsoft.com/sharepoint/v3/contenttype/forms"/>
  </ds:schemaRefs>
</ds:datastoreItem>
</file>

<file path=customXml/itemProps3.xml><?xml version="1.0" encoding="utf-8"?>
<ds:datastoreItem xmlns:ds="http://schemas.openxmlformats.org/officeDocument/2006/customXml" ds:itemID="{F8DCDCDF-D833-4FD5-9B7E-191F20C841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a6cef4-c9bd-424a-8370-ae832b574f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Template>
  <TotalTime>33246</TotalTime>
  <Words>1453</Words>
  <Application>Microsoft Office PowerPoint</Application>
  <PresentationFormat>On-screen Show (4:3)</PresentationFormat>
  <Paragraphs>248</Paragraphs>
  <Slides>29</Slides>
  <Notes>25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vt:lpstr>
      <vt:lpstr>Building the OPAC of your dreams: 2.X The final frontier</vt:lpstr>
      <vt:lpstr>About KCLS</vt:lpstr>
      <vt:lpstr>Timeline- Major KCLS opac revisions</vt:lpstr>
      <vt:lpstr>The catalog by the numbers…</vt:lpstr>
      <vt:lpstr>Usability &amp; Patron Feedback</vt:lpstr>
      <vt:lpstr>Usability take one…</vt:lpstr>
      <vt:lpstr>Usability One Results…</vt:lpstr>
      <vt:lpstr>Usability One Results…</vt:lpstr>
      <vt:lpstr>Usability One Results…</vt:lpstr>
      <vt:lpstr>Evergreen 2.x</vt:lpstr>
      <vt:lpstr> “IF everything seems under control, you're not going fast enough.”  </vt:lpstr>
      <vt:lpstr>Slow, Slower, Slowest  </vt:lpstr>
      <vt:lpstr>My Account Features </vt:lpstr>
      <vt:lpstr>Pending Address</vt:lpstr>
      <vt:lpstr>My lists(aka book bags)</vt:lpstr>
      <vt:lpstr>My lists(AKA Book Bags)</vt:lpstr>
      <vt:lpstr>Checkout history</vt:lpstr>
      <vt:lpstr>Checkout history</vt:lpstr>
      <vt:lpstr>Holds history</vt:lpstr>
      <vt:lpstr>Holds history</vt:lpstr>
      <vt:lpstr>Ecommerce</vt:lpstr>
      <vt:lpstr>Show me the money</vt:lpstr>
      <vt:lpstr>Show me the money</vt:lpstr>
      <vt:lpstr>Show me the money</vt:lpstr>
      <vt:lpstr>Show me the money</vt:lpstr>
      <vt:lpstr>Show me the money</vt:lpstr>
      <vt:lpstr>Show me the money</vt:lpstr>
      <vt:lpstr>What’s next</vt:lpstr>
      <vt:lpstr>Questions?</vt:lpstr>
    </vt:vector>
  </TitlesOfParts>
  <Company>King County Library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Jenniefer Wiseman;Lisa Hill</dc:creator>
  <cp:lastModifiedBy>Lisa Hill</cp:lastModifiedBy>
  <cp:revision>304</cp:revision>
  <cp:lastPrinted>2012-04-23T20:55:51Z</cp:lastPrinted>
  <dcterms:created xsi:type="dcterms:W3CDTF">2010-05-10T15:47:46Z</dcterms:created>
  <dcterms:modified xsi:type="dcterms:W3CDTF">2012-04-27T18:12:29Z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0x010100F4A690EF4D710246B5BCD84CB8CC035A</vt:lpwstr>
  </property>
</Properties>
</file>