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0"/>
  </p:notesMasterIdLst>
  <p:sldIdLst>
    <p:sldId id="256" r:id="rId2"/>
    <p:sldId id="257" r:id="rId3"/>
    <p:sldId id="263" r:id="rId4"/>
    <p:sldId id="260" r:id="rId5"/>
    <p:sldId id="259" r:id="rId6"/>
    <p:sldId id="261" r:id="rId7"/>
    <p:sldId id="264"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8353" autoAdjust="0"/>
  </p:normalViewPr>
  <p:slideViewPr>
    <p:cSldViewPr>
      <p:cViewPr varScale="1">
        <p:scale>
          <a:sx n="61" d="100"/>
          <a:sy n="61" d="100"/>
        </p:scale>
        <p:origin x="-2334"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D8E103-E204-4486-8619-86430EFA51E7}" type="datetimeFigureOut">
              <a:rPr lang="en-US" smtClean="0"/>
              <a:pPr/>
              <a:t>5/3/2011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077555-AB85-4D1F-9563-993277A6269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Before we get started, I want us each to imagine ourselves back at our home libraries.  Imagine yourself walking through the front door of the library.  Maybe you’re walking past the circulation desk or the reference desk, but as you’re walking, imagine that you see trained, happy staff working on Evergreen.  Keep walking through the library perhaps into technical services, and note that you see happy, productive staff there as well.  Now walk out of the library into the sunshine and back into the Evergreen Conference.  We’re going to spend the next 45 minutes discussing how to get your staff into their happy place. </a:t>
            </a:r>
          </a:p>
        </p:txBody>
      </p:sp>
      <p:sp>
        <p:nvSpPr>
          <p:cNvPr id="4" name="Slide Number Placeholder 3"/>
          <p:cNvSpPr>
            <a:spLocks noGrp="1"/>
          </p:cNvSpPr>
          <p:nvPr>
            <p:ph type="sldNum" sz="quarter" idx="10"/>
          </p:nvPr>
        </p:nvSpPr>
        <p:spPr/>
        <p:txBody>
          <a:bodyPr/>
          <a:lstStyle/>
          <a:p>
            <a:fld id="{7B077555-AB85-4D1F-9563-993277A62692}"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aseline="0" dirty="0" smtClean="0"/>
              <a:t>A well-trained staff is one that will feel confident beginning work on a new ILS.  If we look at training within the context of a typical migration, you probably will do some formal training on Evergreen.  Perhaps you contracted with an outside vendor for training, or maybe a trainer from your consortium came to train your staff.  The trainer prepared a comprehensive program for your staff including a demo, hands on practice, and time for reflection.  The training is successful, and the staff are beginning to practice on Evergreen.  But there is still a lot to learn about using Evergreen on a daily basis and to commit to memory about Evergreen.</a:t>
            </a:r>
          </a:p>
          <a:p>
            <a:endParaRPr lang="en-US" baseline="0" dirty="0" smtClean="0"/>
          </a:p>
          <a:p>
            <a:r>
              <a:rPr lang="en-US" baseline="0" dirty="0" smtClean="0"/>
              <a:t>So how do you bridge the gap between formal training and daily use of the Evergreen ILS?  And how do you encourage staff to continue learning without time intensive involvement from their managers?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7B077555-AB85-4D1F-9563-993277A62692}"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answer is to create a structure that helps staff</a:t>
            </a:r>
            <a:r>
              <a:rPr lang="en-US" baseline="0" dirty="0" smtClean="0"/>
              <a:t> learn independently.  Ideally, we want all of our staff to become self-directed learners. </a:t>
            </a:r>
            <a:r>
              <a:rPr lang="en-US" dirty="0" smtClean="0"/>
              <a:t>Self-directed learners </a:t>
            </a:r>
            <a:r>
              <a:rPr lang="en-US" baseline="0" dirty="0" smtClean="0"/>
              <a:t>can plan, manage, and evaluate their own learning with little supervision.  Managers provide a framework for self-directed learning, and self-directed learners then engage in independent learning. And that’s what we want as managers.  We want staff who are curious about new technology and self-sufficient in their exploration of it.</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So, in the next few minutes we’ll discuss: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Principles of Self-Directed Learning</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Stages of Self-Direction</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Strategies for Helping Staff Learn at Each Stage of SDL and</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Strategies for promoting self-directed learning</a:t>
            </a:r>
          </a:p>
          <a:p>
            <a:endParaRPr lang="en-US" dirty="0"/>
          </a:p>
        </p:txBody>
      </p:sp>
      <p:sp>
        <p:nvSpPr>
          <p:cNvPr id="4" name="Slide Number Placeholder 3"/>
          <p:cNvSpPr>
            <a:spLocks noGrp="1"/>
          </p:cNvSpPr>
          <p:nvPr>
            <p:ph type="sldNum" sz="quarter" idx="10"/>
          </p:nvPr>
        </p:nvSpPr>
        <p:spPr/>
        <p:txBody>
          <a:bodyPr/>
          <a:lstStyle/>
          <a:p>
            <a:fld id="{7B077555-AB85-4D1F-9563-993277A6269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dirty="0" smtClean="0"/>
              <a:t>1.  Self-directed learners are motivated.  They want to learn the</a:t>
            </a:r>
            <a:r>
              <a:rPr lang="en-US" baseline="0" dirty="0" smtClean="0"/>
              <a:t> skills that you are teaching them, for internal or external reasons.  They may want to feel the satisfaction of doing a good job.  They might be interested in new technology.  They might get a raise if they learn the ILS.  Self-directed learners identify their motivation and work to satisfy it.</a:t>
            </a:r>
          </a:p>
          <a:p>
            <a:endParaRPr lang="en-US" dirty="0" smtClean="0"/>
          </a:p>
          <a:p>
            <a:pPr marL="228600" indent="-228600">
              <a:buAutoNum type="arabicPeriod" startAt="2"/>
            </a:pPr>
            <a:r>
              <a:rPr lang="en-US" dirty="0" smtClean="0"/>
              <a:t>Self-directed learners</a:t>
            </a:r>
            <a:r>
              <a:rPr lang="en-US" baseline="0" dirty="0" smtClean="0"/>
              <a:t> establish goals for learning.  They know what they want to learn when they begin learning.</a:t>
            </a:r>
          </a:p>
          <a:p>
            <a:pPr marL="228600" indent="-228600">
              <a:buAutoNum type="arabicPeriod" startAt="2"/>
            </a:pPr>
            <a:endParaRPr lang="en-US" baseline="0" dirty="0" smtClean="0"/>
          </a:p>
          <a:p>
            <a:pPr marL="228600" indent="-228600">
              <a:buAutoNum type="arabicPeriod" startAt="2"/>
            </a:pPr>
            <a:r>
              <a:rPr lang="en-US" baseline="0" dirty="0" smtClean="0"/>
              <a:t>Self-directed learners identify and use resources.</a:t>
            </a:r>
          </a:p>
          <a:p>
            <a:pPr marL="228600" indent="-228600">
              <a:buAutoNum type="arabicPeriod" startAt="2"/>
            </a:pPr>
            <a:endParaRPr lang="en-US" baseline="0" dirty="0" smtClean="0"/>
          </a:p>
          <a:p>
            <a:pPr marL="228600" indent="-228600">
              <a:buAutoNum type="arabicPeriod" startAt="4"/>
            </a:pPr>
            <a:r>
              <a:rPr lang="en-US" baseline="0" dirty="0" smtClean="0"/>
              <a:t>Self-directed learners create a plan for learning.  That is not to say that all learning is linear or that they may not jump from topic to topic as they find points of interest, but they have some idea of how they can learn what they need and adjust their plan accordingly as they begin to learn.</a:t>
            </a:r>
          </a:p>
          <a:p>
            <a:pPr marL="228600" indent="-228600">
              <a:buAutoNum type="arabicPeriod" startAt="4"/>
            </a:pPr>
            <a:endParaRPr lang="en-US" baseline="0" dirty="0" smtClean="0"/>
          </a:p>
          <a:p>
            <a:pPr marL="228600" indent="-228600">
              <a:buAutoNum type="arabicPeriod" startAt="4"/>
            </a:pPr>
            <a:r>
              <a:rPr lang="en-US" baseline="0" dirty="0" smtClean="0"/>
              <a:t>They can monitor their progress and will reach out for help when needed.</a:t>
            </a:r>
          </a:p>
          <a:p>
            <a:pPr marL="228600" indent="-228600">
              <a:buAutoNum type="arabicPeriod" startAt="4"/>
            </a:pPr>
            <a:endParaRPr lang="en-US" baseline="0" dirty="0" smtClean="0"/>
          </a:p>
          <a:p>
            <a:pPr marL="228600" indent="-228600">
              <a:buAutoNum type="arabicPeriod" startAt="4"/>
            </a:pPr>
            <a:r>
              <a:rPr lang="en-US" baseline="0" dirty="0" smtClean="0"/>
              <a:t>They can evaluate their learning so that they know when they have met their learning goals.</a:t>
            </a:r>
          </a:p>
          <a:p>
            <a:pPr marL="228600" indent="-228600">
              <a:buAutoNum type="arabicPeriod" startAt="4"/>
            </a:pPr>
            <a:endParaRPr lang="en-US" baseline="0" dirty="0" smtClean="0"/>
          </a:p>
          <a:p>
            <a:pPr marL="228600" indent="-228600">
              <a:buAutoNum type="arabicPeriod" startAt="4"/>
            </a:pPr>
            <a:r>
              <a:rPr lang="en-US" baseline="0" dirty="0" smtClean="0"/>
              <a:t>Managers make sure that the tasks that they must perform, the learning structure, and available resources all enable self-directed learning.</a:t>
            </a:r>
          </a:p>
          <a:p>
            <a:pPr marL="228600" indent="-228600">
              <a:buAutoNum type="arabicPeriod" startAt="4"/>
            </a:pPr>
            <a:endParaRPr lang="en-US" baseline="0" dirty="0" smtClean="0"/>
          </a:p>
          <a:p>
            <a:pPr marL="228600" indent="-228600">
              <a:buAutoNum type="arabicPeriod" startAt="4"/>
            </a:pPr>
            <a:r>
              <a:rPr lang="en-US" baseline="0" dirty="0" smtClean="0"/>
              <a:t>Managers provide them with support in the form of feedback and peer collaboration.</a:t>
            </a:r>
          </a:p>
          <a:p>
            <a:endParaRPr lang="en-US" baseline="0" dirty="0" smtClean="0"/>
          </a:p>
          <a:p>
            <a:r>
              <a:rPr lang="en-US" baseline="0" dirty="0" smtClean="0"/>
              <a:t>9.  The result is learning and satisfaction.</a:t>
            </a:r>
            <a:endParaRPr lang="en-US" dirty="0"/>
          </a:p>
        </p:txBody>
      </p:sp>
      <p:sp>
        <p:nvSpPr>
          <p:cNvPr id="4" name="Slide Number Placeholder 3"/>
          <p:cNvSpPr>
            <a:spLocks noGrp="1"/>
          </p:cNvSpPr>
          <p:nvPr>
            <p:ph type="sldNum" sz="quarter" idx="10"/>
          </p:nvPr>
        </p:nvSpPr>
        <p:spPr/>
        <p:txBody>
          <a:bodyPr/>
          <a:lstStyle/>
          <a:p>
            <a:fld id="{7B077555-AB85-4D1F-9563-993277A62692}"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aseline="0" dirty="0" smtClean="0"/>
              <a:t>Of course, not all of you staff will be ready to work independently.  Gerald O. Grow (1999) found that for learning to take place, instructors, or in our case, managers, must match the learning stage of the participant with the appropriate learning style.  It’s important that we meet our staff where they are and then lead them to Stage 4, or self-directed learning.</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100" dirty="0" smtClean="0"/>
          </a:p>
          <a:p>
            <a:r>
              <a:rPr lang="en-US" sz="1100" dirty="0" smtClean="0"/>
              <a:t>Grow</a:t>
            </a:r>
            <a:r>
              <a:rPr lang="en-US" sz="1100" baseline="0" dirty="0" smtClean="0"/>
              <a:t> identifies four stages of learners and the type of instruction that they need. Chances are, your staff contains learners in each of these stages.</a:t>
            </a:r>
          </a:p>
          <a:p>
            <a:endParaRPr lang="en-US" sz="1100" baseline="0" dirty="0" smtClean="0"/>
          </a:p>
          <a:p>
            <a:r>
              <a:rPr lang="en-US" sz="1100" baseline="0" dirty="0" smtClean="0"/>
              <a:t>Stage 1 = This learner needs highly specific assignments and intensive individual assistance. He may not be motivated to learn.</a:t>
            </a:r>
          </a:p>
          <a:p>
            <a:r>
              <a:rPr lang="en-US" sz="1100" baseline="0" dirty="0" smtClean="0"/>
              <a:t>Stage 2 = This learner needs to know why the skills are necessary and be motivated to learn them.  Identify the factors that motivate your staff member.  Provide these learners with some direction and help them set their goals for learning.</a:t>
            </a:r>
          </a:p>
          <a:p>
            <a:r>
              <a:rPr lang="en-US" sz="1100" baseline="0" dirty="0" smtClean="0"/>
              <a:t>Stage 3 = This learner sees himself as a participant in the learning process and is motivated to succeed.  He needs some direction and self-confidence to continue learning.</a:t>
            </a:r>
          </a:p>
          <a:p>
            <a:r>
              <a:rPr lang="en-US" sz="1100" baseline="0" dirty="0" smtClean="0"/>
              <a:t>Stage 4 = This learner creates his own goals and plan for learning them.  Monitor his progress in ways that are not intrusive or time intensive, and supply support when it is needed.  You will need to supervise his learning very little.</a:t>
            </a:r>
          </a:p>
          <a:p>
            <a:endParaRPr lang="en-US" sz="1100" baseline="0" dirty="0" smtClean="0"/>
          </a:p>
          <a:p>
            <a:r>
              <a:rPr lang="en-US" sz="1100" baseline="0" dirty="0" smtClean="0"/>
              <a:t>Let’s start by looking at how to work with staff at varying levels of self-direction.  I’m going to suggest two approaches to helping your staff learn.  The first is for the Dependent, or Stage 1, learner.  You will need to work with these learners very intensely.</a:t>
            </a:r>
          </a:p>
          <a:p>
            <a:endParaRPr lang="en-US" sz="1100" baseline="0" dirty="0" smtClean="0"/>
          </a:p>
          <a:p>
            <a:r>
              <a:rPr lang="en-US" sz="1100" baseline="0" dirty="0" smtClean="0"/>
              <a:t>The second is aimed at those who are Interested or Involved Learners.  They are members of Stage 2 or Stage 3.</a:t>
            </a:r>
          </a:p>
          <a:p>
            <a:endParaRPr lang="en-US" sz="1100" baseline="0" dirty="0" smtClean="0"/>
          </a:p>
          <a:p>
            <a:r>
              <a:rPr lang="en-US" sz="1100" baseline="0" dirty="0" smtClean="0"/>
              <a:t>You can identify the learning style of your employees, or you can allow them to self-select the learning program that they want to use.  </a:t>
            </a:r>
          </a:p>
          <a:p>
            <a:endParaRPr lang="en-US" sz="1100" baseline="0" dirty="0" smtClean="0"/>
          </a:p>
          <a:p>
            <a:r>
              <a:rPr lang="en-US" sz="1100" baseline="0" dirty="0" smtClean="0"/>
              <a:t>S4 – Little direction. Check in with them and provide support and guidance when needed.  Perhaps talk with them about workflows, or the easiest way to accomplish a task.</a:t>
            </a:r>
          </a:p>
        </p:txBody>
      </p:sp>
      <p:sp>
        <p:nvSpPr>
          <p:cNvPr id="4" name="Slide Number Placeholder 3"/>
          <p:cNvSpPr>
            <a:spLocks noGrp="1"/>
          </p:cNvSpPr>
          <p:nvPr>
            <p:ph type="sldNum" sz="quarter" idx="10"/>
          </p:nvPr>
        </p:nvSpPr>
        <p:spPr/>
        <p:txBody>
          <a:bodyPr/>
          <a:lstStyle/>
          <a:p>
            <a:fld id="{7B077555-AB85-4D1F-9563-993277A62692}"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Finally, encourage</a:t>
            </a:r>
            <a:r>
              <a:rPr lang="en-US" baseline="0" dirty="0" smtClean="0"/>
              <a:t> your staff to teach the skills that they have learned to their peers. Research by Marcia Linn, an education professor at UC-Berkley, suggests that students can better apply new skills when they are asked to explain a process to someone else rather than doing only hands on practice (</a:t>
            </a:r>
            <a:r>
              <a:rPr lang="en-US" baseline="0" dirty="0" err="1" smtClean="0"/>
              <a:t>Belluck</a:t>
            </a:r>
            <a:r>
              <a:rPr lang="en-US" baseline="0" dirty="0" smtClean="0"/>
              <a:t>).  So, if you want a circulator to really understand how to place a hold, for example, it’s helpful for him to explain the process to someone else.  </a:t>
            </a:r>
          </a:p>
          <a:p>
            <a:endParaRPr lang="en-US" baseline="0" dirty="0" smtClean="0"/>
          </a:p>
          <a:p>
            <a:r>
              <a:rPr lang="en-US" baseline="0" dirty="0" smtClean="0"/>
              <a:t>Some teaching would happen informally, when one staff member asks another staff member how to do a specific process.  Other ideas for teaching include Lunch and Learn, learning blogs, and staff play days/hours.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B077555-AB85-4D1F-9563-993277A62692}"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If </a:t>
            </a:r>
            <a:r>
              <a:rPr lang="en-US" baseline="0" dirty="0" smtClean="0"/>
              <a:t>you want staff to continue learning after formal go-live training has ended or when an upgrade occurs, consider trying one or a combination of the approaches that we discussed today, and encourage your staff to become self-directed learners by modeling that learning.  I think you’ll be rewarded with confident, cheerful staff who can successfully learn Evergreen with just a little help from you.</a:t>
            </a:r>
          </a:p>
          <a:p>
            <a:endParaRPr lang="en-US" dirty="0"/>
          </a:p>
        </p:txBody>
      </p:sp>
      <p:sp>
        <p:nvSpPr>
          <p:cNvPr id="4" name="Slide Number Placeholder 3"/>
          <p:cNvSpPr>
            <a:spLocks noGrp="1"/>
          </p:cNvSpPr>
          <p:nvPr>
            <p:ph type="sldNum" sz="quarter" idx="10"/>
          </p:nvPr>
        </p:nvSpPr>
        <p:spPr/>
        <p:txBody>
          <a:bodyPr/>
          <a:lstStyle/>
          <a:p>
            <a:fld id="{7B077555-AB85-4D1F-9563-993277A62692}"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B0AE0018-372C-425E-B0E6-CB7F96A501D1}" type="datetimeFigureOut">
              <a:rPr lang="en-US" smtClean="0"/>
              <a:pPr/>
              <a:t>5/3/2011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35B68F-A2F2-4F20-9618-C752EBEFC7DF}"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AE0018-372C-425E-B0E6-CB7F96A501D1}" type="datetimeFigureOut">
              <a:rPr lang="en-US" smtClean="0"/>
              <a:pPr/>
              <a:t>5/3/2011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35B68F-A2F2-4F20-9618-C752EBEFC7D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AE0018-372C-425E-B0E6-CB7F96A501D1}" type="datetimeFigureOut">
              <a:rPr lang="en-US" smtClean="0"/>
              <a:pPr/>
              <a:t>5/3/2011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9735B68F-A2F2-4F20-9618-C752EBEFC7D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AE0018-372C-425E-B0E6-CB7F96A501D1}" type="datetimeFigureOut">
              <a:rPr lang="en-US" smtClean="0"/>
              <a:pPr/>
              <a:t>5/3/2011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35B68F-A2F2-4F20-9618-C752EBEFC7D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0AE0018-372C-425E-B0E6-CB7F96A501D1}" type="datetimeFigureOut">
              <a:rPr lang="en-US" smtClean="0"/>
              <a:pPr/>
              <a:t>5/3/2011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35B68F-A2F2-4F20-9618-C752EBEFC7D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0AE0018-372C-425E-B0E6-CB7F96A501D1}" type="datetimeFigureOut">
              <a:rPr lang="en-US" smtClean="0"/>
              <a:pPr/>
              <a:t>5/3/2011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35B68F-A2F2-4F20-9618-C752EBEFC7D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0AE0018-372C-425E-B0E6-CB7F96A501D1}" type="datetimeFigureOut">
              <a:rPr lang="en-US" smtClean="0"/>
              <a:pPr/>
              <a:t>5/3/2011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35B68F-A2F2-4F20-9618-C752EBEFC7D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0AE0018-372C-425E-B0E6-CB7F96A501D1}" type="datetimeFigureOut">
              <a:rPr lang="en-US" smtClean="0"/>
              <a:pPr/>
              <a:t>5/3/2011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35B68F-A2F2-4F20-9618-C752EBEFC7D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AE0018-372C-425E-B0E6-CB7F96A501D1}" type="datetimeFigureOut">
              <a:rPr lang="en-US" smtClean="0"/>
              <a:pPr/>
              <a:t>5/3/2011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35B68F-A2F2-4F20-9618-C752EBEFC7D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AE0018-372C-425E-B0E6-CB7F96A501D1}" type="datetimeFigureOut">
              <a:rPr lang="en-US" smtClean="0"/>
              <a:pPr/>
              <a:t>5/3/2011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35B68F-A2F2-4F20-9618-C752EBEFC7DF}"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B0AE0018-372C-425E-B0E6-CB7F96A501D1}" type="datetimeFigureOut">
              <a:rPr lang="en-US" smtClean="0"/>
              <a:pPr/>
              <a:t>5/3/2011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9735B68F-A2F2-4F20-9618-C752EBEFC7D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B0AE0018-372C-425E-B0E6-CB7F96A501D1}" type="datetimeFigureOut">
              <a:rPr lang="en-US" smtClean="0"/>
              <a:pPr/>
              <a:t>5/3/2011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9735B68F-A2F2-4F20-9618-C752EBEFC7D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7.jpeg"/><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t>After the Trainer Leaves</a:t>
            </a:r>
            <a:endParaRPr lang="en-US" dirty="0"/>
          </a:p>
        </p:txBody>
      </p:sp>
      <p:sp>
        <p:nvSpPr>
          <p:cNvPr id="3" name="Subtitle 2"/>
          <p:cNvSpPr>
            <a:spLocks noGrp="1"/>
          </p:cNvSpPr>
          <p:nvPr>
            <p:ph type="subTitle" idx="1"/>
          </p:nvPr>
        </p:nvSpPr>
        <p:spPr/>
        <p:txBody>
          <a:bodyPr/>
          <a:lstStyle/>
          <a:p>
            <a:r>
              <a:rPr lang="en-US" b="1" dirty="0" smtClean="0"/>
              <a:t>Continuous Learning and the Evergreen ILS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2"/>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3" name="Right Arrow 22"/>
          <p:cNvSpPr/>
          <p:nvPr/>
        </p:nvSpPr>
        <p:spPr>
          <a:xfrm>
            <a:off x="4267200" y="2819400"/>
            <a:ext cx="1371600" cy="762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47" name="Picture 23" descr="C:\Users\Sally\AppData\Local\Microsoft\Windows\Temporary Internet Files\Content.IE5\W62ZD56A\MP900430491[1].jpg"/>
          <p:cNvPicPr>
            <a:picLocks noChangeAspect="1" noChangeArrowheads="1"/>
          </p:cNvPicPr>
          <p:nvPr/>
        </p:nvPicPr>
        <p:blipFill>
          <a:blip r:embed="rId3" cstate="print"/>
          <a:srcRect/>
          <a:stretch>
            <a:fillRect/>
          </a:stretch>
        </p:blipFill>
        <p:spPr bwMode="auto">
          <a:xfrm>
            <a:off x="5943600" y="2057400"/>
            <a:ext cx="2438400" cy="24384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050" name="Picture 26" descr="C:\Users\Sally\AppData\Local\Microsoft\Windows\Temporary Internet Files\Content.IE5\W62ZD56A\MP900443237[1].jpg"/>
          <p:cNvPicPr>
            <a:picLocks noChangeAspect="1" noChangeArrowheads="1"/>
          </p:cNvPicPr>
          <p:nvPr/>
        </p:nvPicPr>
        <p:blipFill>
          <a:blip r:embed="rId4" cstate="print"/>
          <a:srcRect/>
          <a:stretch>
            <a:fillRect/>
          </a:stretch>
        </p:blipFill>
        <p:spPr bwMode="auto">
          <a:xfrm>
            <a:off x="685800" y="2286000"/>
            <a:ext cx="3127343" cy="208121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Helping Staff Learn</a:t>
            </a:r>
            <a:endParaRPr lang="en-US" dirty="0"/>
          </a:p>
        </p:txBody>
      </p:sp>
      <p:sp>
        <p:nvSpPr>
          <p:cNvPr id="3" name="Content Placeholder 2"/>
          <p:cNvSpPr>
            <a:spLocks noGrp="1"/>
          </p:cNvSpPr>
          <p:nvPr>
            <p:ph idx="1"/>
          </p:nvPr>
        </p:nvSpPr>
        <p:spPr/>
        <p:txBody>
          <a:bodyPr/>
          <a:lstStyle/>
          <a:p>
            <a:r>
              <a:rPr lang="en-US" dirty="0" smtClean="0"/>
              <a:t>Self-Directed Learning (SDL)</a:t>
            </a:r>
          </a:p>
          <a:p>
            <a:r>
              <a:rPr lang="en-US" dirty="0" smtClean="0"/>
              <a:t>Stages of Self-Direction</a:t>
            </a:r>
          </a:p>
          <a:p>
            <a:r>
              <a:rPr lang="en-US" dirty="0" smtClean="0"/>
              <a:t>Strategies for Helping Staff Learn</a:t>
            </a:r>
          </a:p>
          <a:p>
            <a:r>
              <a:rPr lang="en-US" dirty="0" smtClean="0"/>
              <a:t>Strategies for Promoting SDL</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Self-Directed Learning</a:t>
            </a:r>
            <a:endParaRPr lang="en-US" dirty="0"/>
          </a:p>
        </p:txBody>
      </p:sp>
      <p:pic>
        <p:nvPicPr>
          <p:cNvPr id="1026" name="Picture 2" descr="C:\Users\Sally\AppData\Local\Temp\Journal of Online Learning.JPG"/>
          <p:cNvPicPr>
            <a:picLocks noGrp="1" noChangeAspect="1" noChangeArrowheads="1"/>
          </p:cNvPicPr>
          <p:nvPr>
            <p:ph idx="1"/>
          </p:nvPr>
        </p:nvPicPr>
        <p:blipFill>
          <a:blip r:embed="rId3" cstate="print"/>
          <a:srcRect/>
          <a:stretch>
            <a:fillRect/>
          </a:stretch>
        </p:blipFill>
        <p:spPr bwMode="auto">
          <a:xfrm>
            <a:off x="1447800" y="1676400"/>
            <a:ext cx="6498478" cy="4930775"/>
          </a:xfrm>
          <a:prstGeom prst="rect">
            <a:avLst/>
          </a:prstGeom>
          <a:noFill/>
        </p:spPr>
      </p:pic>
      <p:sp>
        <p:nvSpPr>
          <p:cNvPr id="4" name="TextBox 3"/>
          <p:cNvSpPr txBox="1"/>
          <p:nvPr/>
        </p:nvSpPr>
        <p:spPr>
          <a:xfrm>
            <a:off x="7010400" y="6172200"/>
            <a:ext cx="1221809" cy="261610"/>
          </a:xfrm>
          <a:prstGeom prst="rect">
            <a:avLst/>
          </a:prstGeom>
          <a:noFill/>
        </p:spPr>
        <p:txBody>
          <a:bodyPr wrap="none" rtlCol="0">
            <a:spAutoFit/>
          </a:bodyPr>
          <a:lstStyle/>
          <a:p>
            <a:r>
              <a:rPr lang="en-US" sz="1100" dirty="0" smtClean="0"/>
              <a:t>(Song and Hill  31)</a:t>
            </a:r>
            <a:endParaRPr lang="en-US" sz="11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Stages of Self-Direction</a:t>
            </a:r>
            <a:endParaRPr lang="en-US" dirty="0"/>
          </a:p>
        </p:txBody>
      </p:sp>
      <p:sp>
        <p:nvSpPr>
          <p:cNvPr id="9" name="Content Placeholder 8"/>
          <p:cNvSpPr>
            <a:spLocks noGrp="1"/>
          </p:cNvSpPr>
          <p:nvPr>
            <p:ph idx="1"/>
          </p:nvPr>
        </p:nvSpPr>
        <p:spPr>
          <a:xfrm>
            <a:off x="457200" y="1600200"/>
            <a:ext cx="8229600" cy="5181600"/>
          </a:xfrm>
        </p:spPr>
        <p:txBody>
          <a:bodyPr>
            <a:normAutofit lnSpcReduction="10000"/>
          </a:bodyPr>
          <a:lstStyle/>
          <a:p>
            <a:pPr>
              <a:buNone/>
            </a:pPr>
            <a:r>
              <a:rPr lang="en-US" dirty="0" smtClean="0"/>
              <a:t>																																																																																								       </a:t>
            </a:r>
            <a:r>
              <a:rPr lang="en-US" sz="1200" dirty="0" smtClean="0"/>
              <a:t>(Grow 129).</a:t>
            </a:r>
            <a:endParaRPr lang="en-US" sz="1200" dirty="0"/>
          </a:p>
        </p:txBody>
      </p:sp>
      <p:graphicFrame>
        <p:nvGraphicFramePr>
          <p:cNvPr id="6" name="Table 5"/>
          <p:cNvGraphicFramePr>
            <a:graphicFrameLocks noGrp="1"/>
          </p:cNvGraphicFramePr>
          <p:nvPr/>
        </p:nvGraphicFramePr>
        <p:xfrm>
          <a:off x="838200" y="1600200"/>
          <a:ext cx="7772400" cy="4577080"/>
        </p:xfrm>
        <a:graphic>
          <a:graphicData uri="http://schemas.openxmlformats.org/drawingml/2006/table">
            <a:tbl>
              <a:tblPr firstRow="1" bandRow="1">
                <a:tableStyleId>{5C22544A-7EE6-4342-B048-85BDC9FD1C3A}</a:tableStyleId>
              </a:tblPr>
              <a:tblGrid>
                <a:gridCol w="1447800"/>
                <a:gridCol w="1828800"/>
                <a:gridCol w="2057400"/>
                <a:gridCol w="2438400"/>
              </a:tblGrid>
              <a:tr h="370840">
                <a:tc>
                  <a:txBody>
                    <a:bodyPr/>
                    <a:lstStyle/>
                    <a:p>
                      <a:r>
                        <a:rPr lang="en-US" dirty="0" smtClean="0"/>
                        <a:t>Stage</a:t>
                      </a:r>
                      <a:endParaRPr lang="en-US" dirty="0"/>
                    </a:p>
                  </a:txBody>
                  <a:tcPr/>
                </a:tc>
                <a:tc>
                  <a:txBody>
                    <a:bodyPr/>
                    <a:lstStyle/>
                    <a:p>
                      <a:r>
                        <a:rPr lang="en-US" dirty="0" smtClean="0"/>
                        <a:t>Student</a:t>
                      </a:r>
                      <a:endParaRPr lang="en-US" dirty="0"/>
                    </a:p>
                  </a:txBody>
                  <a:tcPr/>
                </a:tc>
                <a:tc>
                  <a:txBody>
                    <a:bodyPr/>
                    <a:lstStyle/>
                    <a:p>
                      <a:r>
                        <a:rPr lang="en-US" dirty="0" smtClean="0"/>
                        <a:t>Teacher</a:t>
                      </a:r>
                      <a:endParaRPr lang="en-US" dirty="0"/>
                    </a:p>
                  </a:txBody>
                  <a:tcPr/>
                </a:tc>
                <a:tc>
                  <a:txBody>
                    <a:bodyPr/>
                    <a:lstStyle/>
                    <a:p>
                      <a:r>
                        <a:rPr lang="en-US" dirty="0" smtClean="0"/>
                        <a:t>Examples</a:t>
                      </a:r>
                      <a:endParaRPr lang="en-US" dirty="0"/>
                    </a:p>
                  </a:txBody>
                  <a:tcPr/>
                </a:tc>
              </a:tr>
              <a:tr h="370840">
                <a:tc>
                  <a:txBody>
                    <a:bodyPr/>
                    <a:lstStyle/>
                    <a:p>
                      <a:r>
                        <a:rPr lang="en-US" dirty="0" smtClean="0"/>
                        <a:t>Stage 1</a:t>
                      </a:r>
                      <a:endParaRPr lang="en-US" dirty="0"/>
                    </a:p>
                  </a:txBody>
                  <a:tcPr/>
                </a:tc>
                <a:tc>
                  <a:txBody>
                    <a:bodyPr/>
                    <a:lstStyle/>
                    <a:p>
                      <a:r>
                        <a:rPr lang="en-US" dirty="0" smtClean="0"/>
                        <a:t>Dependent</a:t>
                      </a:r>
                      <a:endParaRPr lang="en-US" dirty="0"/>
                    </a:p>
                  </a:txBody>
                  <a:tcPr/>
                </a:tc>
                <a:tc>
                  <a:txBody>
                    <a:bodyPr/>
                    <a:lstStyle/>
                    <a:p>
                      <a:r>
                        <a:rPr lang="en-US" dirty="0" smtClean="0"/>
                        <a:t>Authority</a:t>
                      </a:r>
                      <a:r>
                        <a:rPr lang="en-US" baseline="0" dirty="0" smtClean="0"/>
                        <a:t> Coach</a:t>
                      </a:r>
                      <a:endParaRPr lang="en-US" dirty="0"/>
                    </a:p>
                  </a:txBody>
                  <a:tcPr/>
                </a:tc>
                <a:tc>
                  <a:txBody>
                    <a:bodyPr/>
                    <a:lstStyle/>
                    <a:p>
                      <a:r>
                        <a:rPr lang="en-US" dirty="0" smtClean="0"/>
                        <a:t>Coaching with immediate feedback.</a:t>
                      </a:r>
                      <a:r>
                        <a:rPr lang="en-US" baseline="0" dirty="0" smtClean="0"/>
                        <a:t>  Drill.  Informational lecture.  Overcoming deficiencies and resistance.</a:t>
                      </a:r>
                      <a:endParaRPr lang="en-US" dirty="0"/>
                    </a:p>
                  </a:txBody>
                  <a:tcPr/>
                </a:tc>
              </a:tr>
              <a:tr h="370840">
                <a:tc>
                  <a:txBody>
                    <a:bodyPr/>
                    <a:lstStyle/>
                    <a:p>
                      <a:r>
                        <a:rPr lang="en-US" dirty="0" smtClean="0"/>
                        <a:t>Stage</a:t>
                      </a:r>
                      <a:r>
                        <a:rPr lang="en-US" baseline="0" dirty="0" smtClean="0"/>
                        <a:t> 2</a:t>
                      </a:r>
                      <a:endParaRPr lang="en-US" dirty="0"/>
                    </a:p>
                  </a:txBody>
                  <a:tcPr/>
                </a:tc>
                <a:tc>
                  <a:txBody>
                    <a:bodyPr/>
                    <a:lstStyle/>
                    <a:p>
                      <a:r>
                        <a:rPr lang="en-US" dirty="0" smtClean="0"/>
                        <a:t>Interested</a:t>
                      </a:r>
                      <a:endParaRPr lang="en-US" dirty="0"/>
                    </a:p>
                  </a:txBody>
                  <a:tcPr/>
                </a:tc>
                <a:tc>
                  <a:txBody>
                    <a:bodyPr/>
                    <a:lstStyle/>
                    <a:p>
                      <a:r>
                        <a:rPr lang="en-US" dirty="0" smtClean="0"/>
                        <a:t>Motivator, guide</a:t>
                      </a:r>
                      <a:endParaRPr lang="en-US" dirty="0"/>
                    </a:p>
                  </a:txBody>
                  <a:tcPr/>
                </a:tc>
                <a:tc>
                  <a:txBody>
                    <a:bodyPr/>
                    <a:lstStyle/>
                    <a:p>
                      <a:r>
                        <a:rPr lang="en-US" dirty="0" smtClean="0"/>
                        <a:t>Guided discussion.  Goal-setting and learning strategies.</a:t>
                      </a:r>
                      <a:endParaRPr lang="en-US" dirty="0"/>
                    </a:p>
                  </a:txBody>
                  <a:tcPr/>
                </a:tc>
              </a:tr>
              <a:tr h="370840">
                <a:tc>
                  <a:txBody>
                    <a:bodyPr/>
                    <a:lstStyle/>
                    <a:p>
                      <a:r>
                        <a:rPr lang="en-US" dirty="0" smtClean="0"/>
                        <a:t>Stage 3</a:t>
                      </a:r>
                      <a:endParaRPr lang="en-US" dirty="0"/>
                    </a:p>
                  </a:txBody>
                  <a:tcPr/>
                </a:tc>
                <a:tc>
                  <a:txBody>
                    <a:bodyPr/>
                    <a:lstStyle/>
                    <a:p>
                      <a:r>
                        <a:rPr lang="en-US" dirty="0" smtClean="0"/>
                        <a:t>Involved</a:t>
                      </a:r>
                      <a:endParaRPr lang="en-US" dirty="0"/>
                    </a:p>
                  </a:txBody>
                  <a:tcPr/>
                </a:tc>
                <a:tc>
                  <a:txBody>
                    <a:bodyPr/>
                    <a:lstStyle/>
                    <a:p>
                      <a:r>
                        <a:rPr lang="en-US" dirty="0" smtClean="0"/>
                        <a:t>Facilitator</a:t>
                      </a:r>
                      <a:endParaRPr lang="en-US" dirty="0"/>
                    </a:p>
                  </a:txBody>
                  <a:tcPr/>
                </a:tc>
                <a:tc>
                  <a:txBody>
                    <a:bodyPr/>
                    <a:lstStyle/>
                    <a:p>
                      <a:r>
                        <a:rPr lang="en-US" dirty="0" smtClean="0"/>
                        <a:t>Discussion facilitate by teacher who acts as equal.</a:t>
                      </a:r>
                      <a:r>
                        <a:rPr lang="en-US" baseline="0" dirty="0" smtClean="0"/>
                        <a:t>  Group projects.</a:t>
                      </a:r>
                      <a:endParaRPr lang="en-US" dirty="0"/>
                    </a:p>
                  </a:txBody>
                  <a:tcPr/>
                </a:tc>
              </a:tr>
              <a:tr h="370840">
                <a:tc>
                  <a:txBody>
                    <a:bodyPr/>
                    <a:lstStyle/>
                    <a:p>
                      <a:r>
                        <a:rPr lang="en-US" dirty="0" smtClean="0"/>
                        <a:t>Stage 4</a:t>
                      </a:r>
                      <a:endParaRPr lang="en-US" dirty="0"/>
                    </a:p>
                  </a:txBody>
                  <a:tcPr/>
                </a:tc>
                <a:tc>
                  <a:txBody>
                    <a:bodyPr/>
                    <a:lstStyle/>
                    <a:p>
                      <a:r>
                        <a:rPr lang="en-US" dirty="0" smtClean="0"/>
                        <a:t>Self-directed</a:t>
                      </a:r>
                      <a:endParaRPr lang="en-US" dirty="0"/>
                    </a:p>
                  </a:txBody>
                  <a:tcPr/>
                </a:tc>
                <a:tc>
                  <a:txBody>
                    <a:bodyPr/>
                    <a:lstStyle/>
                    <a:p>
                      <a:r>
                        <a:rPr lang="en-US" dirty="0" smtClean="0"/>
                        <a:t>Consultant</a:t>
                      </a:r>
                      <a:endParaRPr lang="en-US" dirty="0"/>
                    </a:p>
                  </a:txBody>
                  <a:tcPr/>
                </a:tc>
                <a:tc>
                  <a:txBody>
                    <a:bodyPr/>
                    <a:lstStyle/>
                    <a:p>
                      <a:r>
                        <a:rPr lang="en-US" baseline="0" dirty="0" smtClean="0"/>
                        <a:t>Individual work or self-directed study.</a:t>
                      </a:r>
                      <a:endParaRPr lang="en-US" dirty="0"/>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 Skills to Peers</a:t>
            </a:r>
            <a:endParaRPr lang="en-US" dirty="0"/>
          </a:p>
        </p:txBody>
      </p:sp>
      <p:pic>
        <p:nvPicPr>
          <p:cNvPr id="16390" name="Picture 6" descr="C:\Users\Sally\AppData\Local\Microsoft\Windows\Temporary Internet Files\Content.IE5\SKS0XTTI\MP900439528[1].jpg"/>
          <p:cNvPicPr>
            <a:picLocks noChangeAspect="1" noChangeArrowheads="1"/>
          </p:cNvPicPr>
          <p:nvPr/>
        </p:nvPicPr>
        <p:blipFill>
          <a:blip r:embed="rId3" cstate="print"/>
          <a:srcRect/>
          <a:stretch>
            <a:fillRect/>
          </a:stretch>
        </p:blipFill>
        <p:spPr bwMode="auto">
          <a:xfrm>
            <a:off x="6172200" y="1828800"/>
            <a:ext cx="2340138" cy="3158284"/>
          </a:xfrm>
          <a:prstGeom prst="rect">
            <a:avLst/>
          </a:prstGeom>
          <a:noFill/>
        </p:spPr>
      </p:pic>
      <p:pic>
        <p:nvPicPr>
          <p:cNvPr id="16411" name="Picture 27" descr="C:\Users\Sally\AppData\Local\Microsoft\Windows\Temporary Internet Files\Content.IE5\96RMK6L5\MP900438411[1].jpg"/>
          <p:cNvPicPr>
            <a:picLocks noChangeAspect="1" noChangeArrowheads="1"/>
          </p:cNvPicPr>
          <p:nvPr/>
        </p:nvPicPr>
        <p:blipFill>
          <a:blip r:embed="rId4" cstate="print"/>
          <a:srcRect/>
          <a:stretch>
            <a:fillRect/>
          </a:stretch>
        </p:blipFill>
        <p:spPr bwMode="auto">
          <a:xfrm>
            <a:off x="914400" y="1752600"/>
            <a:ext cx="3124199" cy="2091725"/>
          </a:xfrm>
          <a:prstGeom prst="rect">
            <a:avLst/>
          </a:prstGeom>
          <a:noFill/>
        </p:spPr>
      </p:pic>
      <p:pic>
        <p:nvPicPr>
          <p:cNvPr id="16416" name="Picture 32" descr="C:\Users\Sally\AppData\Local\Microsoft\Windows\Temporary Internet Files\Content.IE5\96RMK6L5\MP900433172[1].jpg"/>
          <p:cNvPicPr>
            <a:picLocks noChangeAspect="1" noChangeArrowheads="1"/>
          </p:cNvPicPr>
          <p:nvPr/>
        </p:nvPicPr>
        <p:blipFill>
          <a:blip r:embed="rId5" cstate="print"/>
          <a:srcRect/>
          <a:stretch>
            <a:fillRect/>
          </a:stretch>
        </p:blipFill>
        <p:spPr bwMode="auto">
          <a:xfrm>
            <a:off x="3352800" y="4038600"/>
            <a:ext cx="2514600" cy="2521806"/>
          </a:xfrm>
          <a:prstGeom prst="rect">
            <a:avLst/>
          </a:prstGeom>
          <a:noFill/>
        </p:spPr>
      </p:pic>
      <p:sp>
        <p:nvSpPr>
          <p:cNvPr id="39" name="TextBox 38"/>
          <p:cNvSpPr txBox="1"/>
          <p:nvPr/>
        </p:nvSpPr>
        <p:spPr>
          <a:xfrm>
            <a:off x="1295400" y="3886200"/>
            <a:ext cx="2165978" cy="646331"/>
          </a:xfrm>
          <a:prstGeom prst="rect">
            <a:avLst/>
          </a:prstGeom>
          <a:noFill/>
        </p:spPr>
        <p:txBody>
          <a:bodyPr wrap="square" rtlCol="0">
            <a:spAutoFit/>
          </a:bodyPr>
          <a:lstStyle/>
          <a:p>
            <a:r>
              <a:rPr lang="en-US" dirty="0" smtClean="0"/>
              <a:t>Staff Play Day/Hours</a:t>
            </a:r>
          </a:p>
          <a:p>
            <a:r>
              <a:rPr lang="en-US" dirty="0" smtClean="0"/>
              <a:t>                 </a:t>
            </a:r>
            <a:endParaRPr lang="en-US" dirty="0"/>
          </a:p>
        </p:txBody>
      </p:sp>
      <p:sp>
        <p:nvSpPr>
          <p:cNvPr id="40" name="TextBox 39"/>
          <p:cNvSpPr txBox="1"/>
          <p:nvPr/>
        </p:nvSpPr>
        <p:spPr>
          <a:xfrm>
            <a:off x="6477000" y="5029200"/>
            <a:ext cx="1828800" cy="369332"/>
          </a:xfrm>
          <a:prstGeom prst="rect">
            <a:avLst/>
          </a:prstGeom>
          <a:noFill/>
        </p:spPr>
        <p:txBody>
          <a:bodyPr wrap="square" rtlCol="0">
            <a:spAutoFit/>
          </a:bodyPr>
          <a:lstStyle/>
          <a:p>
            <a:r>
              <a:rPr lang="en-US" dirty="0" smtClean="0"/>
              <a:t>Lunch and Learn</a:t>
            </a:r>
            <a:endParaRPr lang="en-US" dirty="0"/>
          </a:p>
        </p:txBody>
      </p:sp>
      <p:sp>
        <p:nvSpPr>
          <p:cNvPr id="41" name="TextBox 40"/>
          <p:cNvSpPr txBox="1"/>
          <p:nvPr/>
        </p:nvSpPr>
        <p:spPr>
          <a:xfrm>
            <a:off x="3657600" y="6248400"/>
            <a:ext cx="2133600" cy="646331"/>
          </a:xfrm>
          <a:prstGeom prst="rect">
            <a:avLst/>
          </a:prstGeom>
          <a:noFill/>
        </p:spPr>
        <p:txBody>
          <a:bodyPr wrap="square" rtlCol="0">
            <a:spAutoFit/>
          </a:bodyPr>
          <a:lstStyle/>
          <a:p>
            <a:r>
              <a:rPr lang="en-US" dirty="0" smtClean="0"/>
              <a:t>Learning Blog/Wiki</a:t>
            </a:r>
          </a:p>
          <a:p>
            <a:r>
              <a:rPr lang="en-US" dirty="0" smtClean="0"/>
              <a:t>              </a:t>
            </a:r>
            <a:endParaRPr lang="en-US" dirty="0"/>
          </a:p>
        </p:txBody>
      </p:sp>
      <p:sp>
        <p:nvSpPr>
          <p:cNvPr id="11" name="TextBox 10"/>
          <p:cNvSpPr txBox="1"/>
          <p:nvPr/>
        </p:nvSpPr>
        <p:spPr>
          <a:xfrm>
            <a:off x="7696200" y="6096000"/>
            <a:ext cx="914400" cy="276999"/>
          </a:xfrm>
          <a:prstGeom prst="rect">
            <a:avLst/>
          </a:prstGeom>
          <a:noFill/>
        </p:spPr>
        <p:txBody>
          <a:bodyPr wrap="square" rtlCol="0">
            <a:spAutoFit/>
          </a:bodyPr>
          <a:lstStyle/>
          <a:p>
            <a:r>
              <a:rPr lang="en-US" sz="1200" dirty="0" smtClean="0">
                <a:latin typeface="Calibri" pitchFamily="34" charset="0"/>
              </a:rPr>
              <a:t>(Reed 35) </a:t>
            </a:r>
            <a:endParaRPr lang="en-US" sz="1200" dirty="0">
              <a:latin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2"/>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pic>
        <p:nvPicPr>
          <p:cNvPr id="3" name="Picture 2" descr="C:\Users\Sally\AppData\Local\Microsoft\Windows\Temporary Internet Files\Content.IE5\5BXJP8E0\MP900448599[1].jpg"/>
          <p:cNvPicPr>
            <a:picLocks noChangeAspect="1" noChangeArrowheads="1"/>
          </p:cNvPicPr>
          <p:nvPr/>
        </p:nvPicPr>
        <p:blipFill>
          <a:blip r:embed="rId3" cstate="print"/>
          <a:srcRect/>
          <a:stretch>
            <a:fillRect/>
          </a:stretch>
        </p:blipFill>
        <p:spPr bwMode="auto">
          <a:xfrm>
            <a:off x="914400" y="1600200"/>
            <a:ext cx="2286000" cy="34290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2076" name="Picture 28" descr="C:\Users\Sally\AppData\Local\Microsoft\Windows\Temporary Internet Files\Content.IE5\96RMK6L5\MP910220940[1].jpg"/>
          <p:cNvPicPr>
            <a:picLocks noChangeAspect="1" noChangeArrowheads="1"/>
          </p:cNvPicPr>
          <p:nvPr/>
        </p:nvPicPr>
        <p:blipFill>
          <a:blip r:embed="rId4" cstate="print"/>
          <a:srcRect/>
          <a:stretch>
            <a:fillRect/>
          </a:stretch>
        </p:blipFill>
        <p:spPr bwMode="auto">
          <a:xfrm>
            <a:off x="4419600" y="1905000"/>
            <a:ext cx="3880870" cy="29149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 Cited</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Belluck</a:t>
            </a:r>
            <a:r>
              <a:rPr lang="en-US" dirty="0" smtClean="0"/>
              <a:t>, Pam. “To Really Learn, Quit Studying and Take a Test.”  </a:t>
            </a:r>
            <a:r>
              <a:rPr lang="en-US" i="1" dirty="0" smtClean="0"/>
              <a:t>The New York Times.  </a:t>
            </a:r>
            <a:r>
              <a:rPr lang="en-US" dirty="0" smtClean="0"/>
              <a:t>20 Jan 2011 : Online.</a:t>
            </a:r>
          </a:p>
          <a:p>
            <a:r>
              <a:rPr lang="en-US" dirty="0" smtClean="0"/>
              <a:t>Grow, Gerald O.  “Teaching Learners to be Self-Directed.”  </a:t>
            </a:r>
            <a:r>
              <a:rPr lang="en-US" i="1" dirty="0" smtClean="0"/>
              <a:t>Adult Education Quarterly</a:t>
            </a:r>
            <a:r>
              <a:rPr lang="en-US" dirty="0" smtClean="0"/>
              <a:t>. 41.3 (1999) : 125-149.  Print.</a:t>
            </a:r>
          </a:p>
          <a:p>
            <a:r>
              <a:rPr lang="en-US" dirty="0" smtClean="0"/>
              <a:t>Reed, Lori, and </a:t>
            </a:r>
            <a:r>
              <a:rPr lang="en-US" dirty="0" err="1" smtClean="0"/>
              <a:t>Carterette</a:t>
            </a:r>
            <a:r>
              <a:rPr lang="en-US" dirty="0" smtClean="0"/>
              <a:t>, Pat.  “Creating a Culture of Learning in Your Library.” American Library Association Annual Conference 2009.  Chicago.  </a:t>
            </a:r>
          </a:p>
          <a:p>
            <a:r>
              <a:rPr lang="en-US" dirty="0" smtClean="0"/>
              <a:t>Song, </a:t>
            </a:r>
            <a:r>
              <a:rPr lang="en-US" dirty="0" err="1" smtClean="0"/>
              <a:t>Liyan</a:t>
            </a:r>
            <a:r>
              <a:rPr lang="en-US" dirty="0" smtClean="0"/>
              <a:t> and Hill, Janette R.  “A Conceptual Model for Understanding Self-Directed Learning in Online Environments.”  </a:t>
            </a:r>
            <a:r>
              <a:rPr lang="en-US" i="1" dirty="0" smtClean="0"/>
              <a:t>Journal of Interactive Online Learning</a:t>
            </a:r>
            <a:r>
              <a:rPr lang="en-US" dirty="0" smtClean="0"/>
              <a:t>.  6.1 (2007): 27-42.  Print.</a:t>
            </a:r>
          </a:p>
          <a:p>
            <a:endParaRPr lang="en-US"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1329</TotalTime>
  <Words>1441</Words>
  <Application>Microsoft Office PowerPoint</Application>
  <PresentationFormat>On-screen Show (4:3)</PresentationFormat>
  <Paragraphs>99</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Module</vt:lpstr>
      <vt:lpstr>After the Trainer Leaves</vt:lpstr>
      <vt:lpstr>Slide 2</vt:lpstr>
      <vt:lpstr>Helping Staff Learn</vt:lpstr>
      <vt:lpstr>Self-Directed Learning</vt:lpstr>
      <vt:lpstr>Stages of Self-Direction</vt:lpstr>
      <vt:lpstr>Teach Skills to Peers</vt:lpstr>
      <vt:lpstr>Slide 7</vt:lpstr>
      <vt:lpstr>Works Cited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Sally</dc:creator>
  <cp:lastModifiedBy>Sally</cp:lastModifiedBy>
  <cp:revision>99</cp:revision>
  <dcterms:created xsi:type="dcterms:W3CDTF">2011-04-19T18:05:39Z</dcterms:created>
  <dcterms:modified xsi:type="dcterms:W3CDTF">2011-05-03T15:04:26Z</dcterms:modified>
</cp:coreProperties>
</file>