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4" r:id="rId4"/>
    <p:sldId id="267" r:id="rId5"/>
    <p:sldId id="266" r:id="rId6"/>
    <p:sldId id="272" r:id="rId7"/>
    <p:sldId id="268" r:id="rId8"/>
    <p:sldId id="269" r:id="rId9"/>
    <p:sldId id="270" r:id="rId10"/>
    <p:sldId id="271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42D"/>
    <a:srgbClr val="35733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4" autoAdjust="0"/>
    <p:restoredTop sz="94660"/>
  </p:normalViewPr>
  <p:slideViewPr>
    <p:cSldViewPr>
      <p:cViewPr varScale="1">
        <p:scale>
          <a:sx n="103" d="100"/>
          <a:sy n="103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26150F-7D34-45E0-BF14-8FBFF97891CB}" type="doc">
      <dgm:prSet loTypeId="urn:microsoft.com/office/officeart/2005/8/layout/vList5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A5EF2645-F764-4E6B-A6FB-481350119453}">
      <dgm:prSet/>
      <dgm:spPr>
        <a:gradFill rotWithShape="0">
          <a:gsLst>
            <a:gs pos="0">
              <a:srgbClr val="00642D"/>
            </a:gs>
            <a:gs pos="80000">
              <a:srgbClr val="92D050"/>
            </a:gs>
            <a:gs pos="100000">
              <a:srgbClr val="92D050"/>
            </a:gs>
          </a:gsLst>
        </a:gradFill>
      </dgm:spPr>
      <dgm:t>
        <a:bodyPr/>
        <a:lstStyle/>
        <a:p>
          <a:pPr rtl="0"/>
          <a:r>
            <a:rPr lang="en-US" smtClean="0"/>
            <a:t>Key Terms</a:t>
          </a:r>
          <a:endParaRPr lang="en-US"/>
        </a:p>
      </dgm:t>
    </dgm:pt>
    <dgm:pt modelId="{DD265CDD-C57A-473F-8D3A-EFF497B210AA}" type="parTrans" cxnId="{D3913DAA-EFAB-4356-8179-ED5596CD204E}">
      <dgm:prSet/>
      <dgm:spPr/>
      <dgm:t>
        <a:bodyPr/>
        <a:lstStyle/>
        <a:p>
          <a:endParaRPr lang="en-US"/>
        </a:p>
      </dgm:t>
    </dgm:pt>
    <dgm:pt modelId="{42C2D596-7F85-4D53-842F-324F7ED6F2F6}" type="sibTrans" cxnId="{D3913DAA-EFAB-4356-8179-ED5596CD204E}">
      <dgm:prSet/>
      <dgm:spPr/>
      <dgm:t>
        <a:bodyPr/>
        <a:lstStyle/>
        <a:p>
          <a:endParaRPr lang="en-US"/>
        </a:p>
      </dgm:t>
    </dgm:pt>
    <dgm:pt modelId="{3EDA5ECD-7774-40D2-8236-E414665D6C0D}">
      <dgm:prSet/>
      <dgm:spPr/>
      <dgm:t>
        <a:bodyPr/>
        <a:lstStyle/>
        <a:p>
          <a:pPr rtl="0"/>
          <a:r>
            <a:rPr lang="en-US" b="1" smtClean="0"/>
            <a:t>Bricks</a:t>
          </a:r>
          <a:r>
            <a:rPr lang="en-US" smtClean="0"/>
            <a:t> are a collection of servers all serving a single OpenSRF domain.  There will typically be 1 master machine and 1 or more drones that respond to requests from the master</a:t>
          </a:r>
          <a:endParaRPr lang="en-US"/>
        </a:p>
      </dgm:t>
    </dgm:pt>
    <dgm:pt modelId="{83799245-4689-4CE4-8C7D-D02578DC4DFF}" type="parTrans" cxnId="{2A41C3B2-5170-442E-A840-42B69A236334}">
      <dgm:prSet/>
      <dgm:spPr/>
      <dgm:t>
        <a:bodyPr/>
        <a:lstStyle/>
        <a:p>
          <a:endParaRPr lang="en-US"/>
        </a:p>
      </dgm:t>
    </dgm:pt>
    <dgm:pt modelId="{FB5F3644-54DC-4168-9727-A6B6CF9921ED}" type="sibTrans" cxnId="{2A41C3B2-5170-442E-A840-42B69A236334}">
      <dgm:prSet/>
      <dgm:spPr/>
      <dgm:t>
        <a:bodyPr/>
        <a:lstStyle/>
        <a:p>
          <a:endParaRPr lang="en-US"/>
        </a:p>
      </dgm:t>
    </dgm:pt>
    <dgm:pt modelId="{47DE7B6B-0340-4E06-A53B-B28B86912360}">
      <dgm:prSet/>
      <dgm:spPr/>
      <dgm:t>
        <a:bodyPr/>
        <a:lstStyle/>
        <a:p>
          <a:pPr rtl="0"/>
          <a:r>
            <a:rPr lang="en-US" smtClean="0"/>
            <a:t>A </a:t>
          </a:r>
          <a:r>
            <a:rPr lang="en-US" b="1" smtClean="0"/>
            <a:t>Master</a:t>
          </a:r>
          <a:r>
            <a:rPr lang="en-US" smtClean="0"/>
            <a:t> is the lead server in a brick.  The master will typically be responsible for running services such as Apache and ejabberd, along with OpenSRF services such as opensrf.settings and open-ils.auth.  </a:t>
          </a:r>
          <a:endParaRPr lang="en-US"/>
        </a:p>
      </dgm:t>
    </dgm:pt>
    <dgm:pt modelId="{B6167A01-E375-427C-B614-7FEF59B0119E}" type="parTrans" cxnId="{8F8C7597-25F1-45EC-8CBD-68F4783C22FE}">
      <dgm:prSet/>
      <dgm:spPr/>
      <dgm:t>
        <a:bodyPr/>
        <a:lstStyle/>
        <a:p>
          <a:endParaRPr lang="en-US"/>
        </a:p>
      </dgm:t>
    </dgm:pt>
    <dgm:pt modelId="{793E210F-61AB-4B97-9B45-093432D78800}" type="sibTrans" cxnId="{8F8C7597-25F1-45EC-8CBD-68F4783C22FE}">
      <dgm:prSet/>
      <dgm:spPr/>
      <dgm:t>
        <a:bodyPr/>
        <a:lstStyle/>
        <a:p>
          <a:endParaRPr lang="en-US"/>
        </a:p>
      </dgm:t>
    </dgm:pt>
    <dgm:pt modelId="{CEA67563-6524-4557-8DE9-471F2C5F378D}">
      <dgm:prSet/>
      <dgm:spPr/>
      <dgm:t>
        <a:bodyPr/>
        <a:lstStyle/>
        <a:p>
          <a:pPr rtl="0"/>
          <a:r>
            <a:rPr lang="en-US" smtClean="0"/>
            <a:t>A </a:t>
          </a:r>
          <a:r>
            <a:rPr lang="en-US" b="1" smtClean="0"/>
            <a:t>Drone</a:t>
          </a:r>
          <a:r>
            <a:rPr lang="en-US" smtClean="0"/>
            <a:t> is a server which responds to commands from the Master server, via OpenSRF services</a:t>
          </a:r>
          <a:endParaRPr lang="en-US"/>
        </a:p>
      </dgm:t>
    </dgm:pt>
    <dgm:pt modelId="{5D1F6544-92D6-4D17-B32E-D80F0E8C01F0}" type="parTrans" cxnId="{30DBA0BD-CD72-4775-B48C-EC47CCBC9D3E}">
      <dgm:prSet/>
      <dgm:spPr/>
      <dgm:t>
        <a:bodyPr/>
        <a:lstStyle/>
        <a:p>
          <a:endParaRPr lang="en-US"/>
        </a:p>
      </dgm:t>
    </dgm:pt>
    <dgm:pt modelId="{225BE575-604D-4B39-8023-FEC1CDF322BC}" type="sibTrans" cxnId="{30DBA0BD-CD72-4775-B48C-EC47CCBC9D3E}">
      <dgm:prSet/>
      <dgm:spPr/>
      <dgm:t>
        <a:bodyPr/>
        <a:lstStyle/>
        <a:p>
          <a:endParaRPr lang="en-US"/>
        </a:p>
      </dgm:t>
    </dgm:pt>
    <dgm:pt modelId="{32EAF52E-9E32-443B-8901-DE975BE923D2}">
      <dgm:prSet/>
      <dgm:spPr/>
      <dgm:t>
        <a:bodyPr/>
        <a:lstStyle/>
        <a:p>
          <a:pPr rtl="0"/>
          <a:r>
            <a:rPr lang="en-US" smtClean="0"/>
            <a:t>A </a:t>
          </a:r>
          <a:r>
            <a:rPr lang="en-US" b="1" smtClean="0"/>
            <a:t>Load Balancer</a:t>
          </a:r>
          <a:r>
            <a:rPr lang="en-US" smtClean="0"/>
            <a:t> is a server making use of the ldirectord load balancing software in order to route traffic between 2 or more OpenSRF domains.</a:t>
          </a:r>
          <a:endParaRPr lang="en-US"/>
        </a:p>
      </dgm:t>
    </dgm:pt>
    <dgm:pt modelId="{BD2D7B6C-B59C-42AB-9D1D-FA8A8A86B090}" type="parTrans" cxnId="{08647D2B-B89D-422F-B8DF-82E0620AC00C}">
      <dgm:prSet/>
      <dgm:spPr/>
      <dgm:t>
        <a:bodyPr/>
        <a:lstStyle/>
        <a:p>
          <a:endParaRPr lang="en-US"/>
        </a:p>
      </dgm:t>
    </dgm:pt>
    <dgm:pt modelId="{00C792D1-A1DB-4690-8C7E-88E31C45AA83}" type="sibTrans" cxnId="{08647D2B-B89D-422F-B8DF-82E0620AC00C}">
      <dgm:prSet/>
      <dgm:spPr/>
      <dgm:t>
        <a:bodyPr/>
        <a:lstStyle/>
        <a:p>
          <a:endParaRPr lang="en-US"/>
        </a:p>
      </dgm:t>
    </dgm:pt>
    <dgm:pt modelId="{455D0727-B73C-4976-AC34-6E64D65D609E}">
      <dgm:prSet/>
      <dgm:spPr/>
      <dgm:t>
        <a:bodyPr/>
        <a:lstStyle/>
        <a:p>
          <a:pPr rtl="0"/>
          <a:r>
            <a:rPr lang="en-US" smtClean="0"/>
            <a:t>A </a:t>
          </a:r>
          <a:r>
            <a:rPr lang="en-US" b="1" smtClean="0"/>
            <a:t>Rolling Restart </a:t>
          </a:r>
          <a:r>
            <a:rPr lang="en-US" smtClean="0"/>
            <a:t>is the process of removing one or more OpenSRF domain(s)from view of the load balancer, thereby disabling access to those domain(s). </a:t>
          </a:r>
          <a:endParaRPr lang="en-US"/>
        </a:p>
      </dgm:t>
    </dgm:pt>
    <dgm:pt modelId="{0C0444CE-DF81-442F-B708-C680EA5A7EBC}" type="parTrans" cxnId="{61B6F97F-57B2-4B24-BBF1-7EFD5B4C6EE4}">
      <dgm:prSet/>
      <dgm:spPr/>
      <dgm:t>
        <a:bodyPr/>
        <a:lstStyle/>
        <a:p>
          <a:endParaRPr lang="en-US"/>
        </a:p>
      </dgm:t>
    </dgm:pt>
    <dgm:pt modelId="{11E1A064-C042-4596-B038-155A1013B4C8}" type="sibTrans" cxnId="{61B6F97F-57B2-4B24-BBF1-7EFD5B4C6EE4}">
      <dgm:prSet/>
      <dgm:spPr/>
      <dgm:t>
        <a:bodyPr/>
        <a:lstStyle/>
        <a:p>
          <a:endParaRPr lang="en-US"/>
        </a:p>
      </dgm:t>
    </dgm:pt>
    <dgm:pt modelId="{17D8ECA5-ECE9-40A5-BE32-001732387794}" type="pres">
      <dgm:prSet presAssocID="{0426150F-7D34-45E0-BF14-8FBFF97891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C034F3-97D9-414F-A6D8-03068F9618AC}" type="pres">
      <dgm:prSet presAssocID="{A5EF2645-F764-4E6B-A6FB-481350119453}" presName="linNode" presStyleCnt="0"/>
      <dgm:spPr/>
    </dgm:pt>
    <dgm:pt modelId="{5B799E08-9E00-4735-AFEF-8DC91CED7930}" type="pres">
      <dgm:prSet presAssocID="{A5EF2645-F764-4E6B-A6FB-481350119453}" presName="parentText" presStyleLbl="node1" presStyleIdx="0" presStyleCnt="1" custLinFactNeighborX="-16801" custLinFactNeighborY="-1167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C92901-C690-4E41-B481-8B7026589CAA}" type="pres">
      <dgm:prSet presAssocID="{A5EF2645-F764-4E6B-A6FB-48135011945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DF1BA4-65DF-4156-A8DE-BB6FA80DE11D}" type="presOf" srcId="{CEA67563-6524-4557-8DE9-471F2C5F378D}" destId="{BEC92901-C690-4E41-B481-8B7026589CAA}" srcOrd="0" destOrd="2" presId="urn:microsoft.com/office/officeart/2005/8/layout/vList5"/>
    <dgm:cxn modelId="{61B6F97F-57B2-4B24-BBF1-7EFD5B4C6EE4}" srcId="{A5EF2645-F764-4E6B-A6FB-481350119453}" destId="{455D0727-B73C-4976-AC34-6E64D65D609E}" srcOrd="4" destOrd="0" parTransId="{0C0444CE-DF81-442F-B708-C680EA5A7EBC}" sibTransId="{11E1A064-C042-4596-B038-155A1013B4C8}"/>
    <dgm:cxn modelId="{30DBA0BD-CD72-4775-B48C-EC47CCBC9D3E}" srcId="{A5EF2645-F764-4E6B-A6FB-481350119453}" destId="{CEA67563-6524-4557-8DE9-471F2C5F378D}" srcOrd="2" destOrd="0" parTransId="{5D1F6544-92D6-4D17-B32E-D80F0E8C01F0}" sibTransId="{225BE575-604D-4B39-8023-FEC1CDF322BC}"/>
    <dgm:cxn modelId="{A7B318FD-CC1A-4EE2-A10E-FB6582855957}" type="presOf" srcId="{455D0727-B73C-4976-AC34-6E64D65D609E}" destId="{BEC92901-C690-4E41-B481-8B7026589CAA}" srcOrd="0" destOrd="4" presId="urn:microsoft.com/office/officeart/2005/8/layout/vList5"/>
    <dgm:cxn modelId="{4D82A9FC-3A78-4EAD-8BE8-D591B8DF359C}" type="presOf" srcId="{47DE7B6B-0340-4E06-A53B-B28B86912360}" destId="{BEC92901-C690-4E41-B481-8B7026589CAA}" srcOrd="0" destOrd="1" presId="urn:microsoft.com/office/officeart/2005/8/layout/vList5"/>
    <dgm:cxn modelId="{B2EEE633-5364-49D0-9C58-37FF7DB8AA3B}" type="presOf" srcId="{A5EF2645-F764-4E6B-A6FB-481350119453}" destId="{5B799E08-9E00-4735-AFEF-8DC91CED7930}" srcOrd="0" destOrd="0" presId="urn:microsoft.com/office/officeart/2005/8/layout/vList5"/>
    <dgm:cxn modelId="{62309675-BE79-40A2-9BBE-934AC2C3F78B}" type="presOf" srcId="{32EAF52E-9E32-443B-8901-DE975BE923D2}" destId="{BEC92901-C690-4E41-B481-8B7026589CAA}" srcOrd="0" destOrd="3" presId="urn:microsoft.com/office/officeart/2005/8/layout/vList5"/>
    <dgm:cxn modelId="{8F8C7597-25F1-45EC-8CBD-68F4783C22FE}" srcId="{A5EF2645-F764-4E6B-A6FB-481350119453}" destId="{47DE7B6B-0340-4E06-A53B-B28B86912360}" srcOrd="1" destOrd="0" parTransId="{B6167A01-E375-427C-B614-7FEF59B0119E}" sibTransId="{793E210F-61AB-4B97-9B45-093432D78800}"/>
    <dgm:cxn modelId="{9A5F19F1-F94A-4C29-A89E-4D2B970E0E67}" type="presOf" srcId="{0426150F-7D34-45E0-BF14-8FBFF97891CB}" destId="{17D8ECA5-ECE9-40A5-BE32-001732387794}" srcOrd="0" destOrd="0" presId="urn:microsoft.com/office/officeart/2005/8/layout/vList5"/>
    <dgm:cxn modelId="{08647D2B-B89D-422F-B8DF-82E0620AC00C}" srcId="{A5EF2645-F764-4E6B-A6FB-481350119453}" destId="{32EAF52E-9E32-443B-8901-DE975BE923D2}" srcOrd="3" destOrd="0" parTransId="{BD2D7B6C-B59C-42AB-9D1D-FA8A8A86B090}" sibTransId="{00C792D1-A1DB-4690-8C7E-88E31C45AA83}"/>
    <dgm:cxn modelId="{3F8C9341-94B0-44FA-87F6-18243836C014}" type="presOf" srcId="{3EDA5ECD-7774-40D2-8236-E414665D6C0D}" destId="{BEC92901-C690-4E41-B481-8B7026589CAA}" srcOrd="0" destOrd="0" presId="urn:microsoft.com/office/officeart/2005/8/layout/vList5"/>
    <dgm:cxn modelId="{D3913DAA-EFAB-4356-8179-ED5596CD204E}" srcId="{0426150F-7D34-45E0-BF14-8FBFF97891CB}" destId="{A5EF2645-F764-4E6B-A6FB-481350119453}" srcOrd="0" destOrd="0" parTransId="{DD265CDD-C57A-473F-8D3A-EFF497B210AA}" sibTransId="{42C2D596-7F85-4D53-842F-324F7ED6F2F6}"/>
    <dgm:cxn modelId="{2A41C3B2-5170-442E-A840-42B69A236334}" srcId="{A5EF2645-F764-4E6B-A6FB-481350119453}" destId="{3EDA5ECD-7774-40D2-8236-E414665D6C0D}" srcOrd="0" destOrd="0" parTransId="{83799245-4689-4CE4-8C7D-D02578DC4DFF}" sibTransId="{FB5F3644-54DC-4168-9727-A6B6CF9921ED}"/>
    <dgm:cxn modelId="{15D1D1C0-DA63-47D6-B4B1-5343603115D2}" type="presParOf" srcId="{17D8ECA5-ECE9-40A5-BE32-001732387794}" destId="{11C034F3-97D9-414F-A6D8-03068F9618AC}" srcOrd="0" destOrd="0" presId="urn:microsoft.com/office/officeart/2005/8/layout/vList5"/>
    <dgm:cxn modelId="{37A954FA-8FA6-4673-95E7-5870DF5E069E}" type="presParOf" srcId="{11C034F3-97D9-414F-A6D8-03068F9618AC}" destId="{5B799E08-9E00-4735-AFEF-8DC91CED7930}" srcOrd="0" destOrd="0" presId="urn:microsoft.com/office/officeart/2005/8/layout/vList5"/>
    <dgm:cxn modelId="{C572DDD5-88CA-4349-95CA-E2984E97EAEE}" type="presParOf" srcId="{11C034F3-97D9-414F-A6D8-03068F9618AC}" destId="{BEC92901-C690-4E41-B481-8B7026589CA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C92901-C690-4E41-B481-8B7026589CAA}">
      <dsp:nvSpPr>
        <dsp:cNvPr id="0" name=""/>
        <dsp:cNvSpPr/>
      </dsp:nvSpPr>
      <dsp:spPr>
        <a:xfrm rot="5400000">
          <a:off x="3252342" y="-309530"/>
          <a:ext cx="3133090" cy="4535424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smtClean="0"/>
            <a:t>Bricks</a:t>
          </a:r>
          <a:r>
            <a:rPr lang="en-US" sz="1200" kern="1200" smtClean="0"/>
            <a:t> are a collection of servers all serving a single OpenSRF domain.  There will typically be 1 master machine and 1 or more drones that respond to requests from the master</a:t>
          </a:r>
          <a:endParaRPr lang="en-U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A </a:t>
          </a:r>
          <a:r>
            <a:rPr lang="en-US" sz="1200" b="1" kern="1200" smtClean="0"/>
            <a:t>Master</a:t>
          </a:r>
          <a:r>
            <a:rPr lang="en-US" sz="1200" kern="1200" smtClean="0"/>
            <a:t> is the lead server in a brick.  The master will typically be responsible for running services such as Apache and ejabberd, along with OpenSRF services such as opensrf.settings and open-ils.auth.  </a:t>
          </a:r>
          <a:endParaRPr lang="en-U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A </a:t>
          </a:r>
          <a:r>
            <a:rPr lang="en-US" sz="1200" b="1" kern="1200" smtClean="0"/>
            <a:t>Drone</a:t>
          </a:r>
          <a:r>
            <a:rPr lang="en-US" sz="1200" kern="1200" smtClean="0"/>
            <a:t> is a server which responds to commands from the Master server, via OpenSRF services</a:t>
          </a:r>
          <a:endParaRPr lang="en-U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A </a:t>
          </a:r>
          <a:r>
            <a:rPr lang="en-US" sz="1200" b="1" kern="1200" smtClean="0"/>
            <a:t>Load Balancer</a:t>
          </a:r>
          <a:r>
            <a:rPr lang="en-US" sz="1200" kern="1200" smtClean="0"/>
            <a:t> is a server making use of the ldirectord load balancing software in order to route traffic between 2 or more OpenSRF domains.</a:t>
          </a:r>
          <a:endParaRPr lang="en-U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A </a:t>
          </a:r>
          <a:r>
            <a:rPr lang="en-US" sz="1200" b="1" kern="1200" smtClean="0"/>
            <a:t>Rolling Restart </a:t>
          </a:r>
          <a:r>
            <a:rPr lang="en-US" sz="1200" kern="1200" smtClean="0"/>
            <a:t>is the process of removing one or more OpenSRF domain(s)from view of the load balancer, thereby disabling access to those domain(s). </a:t>
          </a:r>
          <a:endParaRPr lang="en-US" sz="1200" kern="1200"/>
        </a:p>
      </dsp:txBody>
      <dsp:txXfrm rot="5400000">
        <a:off x="3252342" y="-309530"/>
        <a:ext cx="3133090" cy="4535424"/>
      </dsp:txXfrm>
    </dsp:sp>
    <dsp:sp modelId="{5B799E08-9E00-4735-AFEF-8DC91CED7930}">
      <dsp:nvSpPr>
        <dsp:cNvPr id="0" name=""/>
        <dsp:cNvSpPr/>
      </dsp:nvSpPr>
      <dsp:spPr>
        <a:xfrm>
          <a:off x="0" y="0"/>
          <a:ext cx="2551176" cy="3916363"/>
        </a:xfrm>
        <a:prstGeom prst="roundRect">
          <a:avLst/>
        </a:prstGeom>
        <a:gradFill rotWithShape="0">
          <a:gsLst>
            <a:gs pos="0">
              <a:srgbClr val="00642D"/>
            </a:gs>
            <a:gs pos="80000">
              <a:srgbClr val="92D050"/>
            </a:gs>
            <a:gs pos="100000">
              <a:srgbClr val="92D050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900" kern="1200" smtClean="0"/>
            <a:t>Key Terms</a:t>
          </a:r>
          <a:endParaRPr lang="en-US" sz="5900" kern="1200"/>
        </a:p>
      </dsp:txBody>
      <dsp:txXfrm>
        <a:off x="0" y="0"/>
        <a:ext cx="2551176" cy="3916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2B24D5-BFBA-478A-9557-67C6F0706DD5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AFAB0-6EEE-4FCD-A2FA-CC1DE11E9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940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04CA47-27F9-4E3E-B6B3-11739160F3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2C7729-0738-4D6D-B0C1-DE5703EA9B9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2C7729-0738-4D6D-B0C1-DE5703EA9B9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F4347-9C72-407D-93AF-8734F6255DAE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5EB70-FFB5-4E78-8965-089B4A82C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786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DCDF9-242A-4B5B-A560-4D351A17E7EE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E5EA9-40D9-4027-937B-00F3E76FF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59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5F085-30DF-4710-BE1C-86EA4CC956BC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FDA4B-43AE-457C-B771-349422919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030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A59D8-079B-42B0-B438-DA0FE53F03D6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61F93-88DB-43E2-8494-41BD07D41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909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E12CA-106D-4961-972C-05D85B60A7C5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EA48C-7E6B-4F33-88AC-E7EEB00AF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948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E6E4E-CA29-4CDA-BC86-F34D4FB6A3EE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09169-EEC3-482B-AC2C-A32DE5CAA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55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61992-BD3D-49CA-964E-B1AF3B38E888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4F5CB-3814-440C-9C2F-F70127480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133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65493-3990-4836-814B-A5DE04997104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288BA-738B-4E09-BB21-46C8E9EA4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74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E7CC-3D34-4308-99A3-4F3C91EBCB4E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24D07-D894-43C2-BD6C-DB1EEFE60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0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536DD-8C39-4A4B-A2DA-79DEF20AA740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9FC4D-5273-49CA-8ABD-81D9B6295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603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15A16-F841-4C82-A084-4055DFB1013E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93BC4-8214-4051-8918-4E7962D86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06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46D9BC-C7FF-4A24-A51C-D98503D248C6}" type="datetimeFigureOut">
              <a:rPr lang="en-US"/>
              <a:pPr>
                <a:defRPr/>
              </a:pPr>
              <a:t>6/8/2011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327C65-3BA5-4484-B087-3490D557F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orms.net/projects/ldirectord/" TargetMode="External"/><Relationship Id="rId2" Type="http://schemas.openxmlformats.org/officeDocument/2006/relationships/hyperlink" Target="http://svn.open-ils.org/trac/ILS/changeset/852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ists.graemef.net/mailman/listinfo/lvs-users" TargetMode="External"/><Relationship Id="rId4" Type="http://schemas.openxmlformats.org/officeDocument/2006/relationships/hyperlink" Target="http://www.ultramonkey.org/papers/lvs_tutorial/html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pastie.org/1806922" TargetMode="External"/><Relationship Id="rId2" Type="http://schemas.openxmlformats.org/officeDocument/2006/relationships/hyperlink" Target="http://pastie.org/180692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91400" cy="175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898989"/>
                </a:solidFill>
              </a:rPr>
              <a:t>Experiences with </a:t>
            </a:r>
            <a:r>
              <a:rPr lang="en-US" sz="1800" dirty="0" err="1" smtClean="0">
                <a:solidFill>
                  <a:srgbClr val="898989"/>
                </a:solidFill>
              </a:rPr>
              <a:t>Xen</a:t>
            </a:r>
            <a:r>
              <a:rPr lang="en-US" sz="1800" dirty="0" smtClean="0">
                <a:solidFill>
                  <a:srgbClr val="898989"/>
                </a:solidFill>
              </a:rPr>
              <a:t> virtualization and multi-brick Evergreen Environments </a:t>
            </a:r>
          </a:p>
          <a:p>
            <a:pPr eaLnBrk="1" hangingPunct="1">
              <a:lnSpc>
                <a:spcPct val="90000"/>
              </a:lnSpc>
            </a:pPr>
            <a:r>
              <a:rPr lang="en-US" sz="1100" dirty="0" smtClean="0">
                <a:solidFill>
                  <a:srgbClr val="35733C"/>
                </a:solidFill>
              </a:rPr>
              <a:t>Presented by </a:t>
            </a:r>
            <a:br>
              <a:rPr lang="en-US" sz="1100" dirty="0" smtClean="0">
                <a:solidFill>
                  <a:srgbClr val="35733C"/>
                </a:solidFill>
              </a:rPr>
            </a:br>
            <a:r>
              <a:rPr lang="en-US" sz="1100" dirty="0" smtClean="0">
                <a:solidFill>
                  <a:srgbClr val="35733C"/>
                </a:solidFill>
              </a:rPr>
              <a:t>Mike Peters – Indiana State Library</a:t>
            </a:r>
          </a:p>
          <a:p>
            <a:pPr eaLnBrk="1" hangingPunct="1">
              <a:lnSpc>
                <a:spcPct val="90000"/>
              </a:lnSpc>
            </a:pPr>
            <a:r>
              <a:rPr lang="en-US" sz="1100" dirty="0" smtClean="0">
                <a:solidFill>
                  <a:srgbClr val="35733C"/>
                </a:solidFill>
              </a:rPr>
              <a:t>&amp;</a:t>
            </a:r>
            <a:br>
              <a:rPr lang="en-US" sz="1100" dirty="0" smtClean="0">
                <a:solidFill>
                  <a:srgbClr val="35733C"/>
                </a:solidFill>
              </a:rPr>
            </a:br>
            <a:r>
              <a:rPr lang="en-US" sz="1100" dirty="0" smtClean="0">
                <a:solidFill>
                  <a:srgbClr val="35733C"/>
                </a:solidFill>
              </a:rPr>
              <a:t>Niles Ingalls– Hussey Mayfield Memorial Public Library</a:t>
            </a:r>
          </a:p>
        </p:txBody>
      </p:sp>
      <p:pic>
        <p:nvPicPr>
          <p:cNvPr id="2051" name="Picture 3" descr="eilogo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71628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Birds Eye View</a:t>
            </a:r>
            <a:endParaRPr lang="en-US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6076950" cy="473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6778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772400" cy="3733800"/>
          </a:xfrm>
        </p:spPr>
        <p:txBody>
          <a:bodyPr/>
          <a:lstStyle/>
          <a:p>
            <a:r>
              <a:rPr lang="en-US" sz="1800" b="1" dirty="0" smtClean="0"/>
              <a:t>Equinox’s Multi-brick </a:t>
            </a:r>
            <a:r>
              <a:rPr lang="en-US" sz="1800" b="1" dirty="0"/>
              <a:t>Support </a:t>
            </a:r>
            <a:r>
              <a:rPr lang="en-US" sz="1800" b="1" dirty="0" smtClean="0"/>
              <a:t>Scripts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u="sng" dirty="0" smtClean="0">
                <a:hlinkClick r:id="rId2"/>
              </a:rPr>
              <a:t>http</a:t>
            </a:r>
            <a:r>
              <a:rPr lang="en-US" sz="1800" u="sng" dirty="0">
                <a:hlinkClick r:id="rId2"/>
              </a:rPr>
              <a:t>://</a:t>
            </a:r>
            <a:r>
              <a:rPr lang="en-US" sz="1800" u="sng" dirty="0" smtClean="0">
                <a:hlinkClick r:id="rId2"/>
              </a:rPr>
              <a:t>svn.open-ils.org/trac/ILS/changeset/8523</a:t>
            </a:r>
            <a:r>
              <a:rPr lang="en-US" sz="1800" u="sng" dirty="0" smtClean="0"/>
              <a:t/>
            </a:r>
            <a:br>
              <a:rPr lang="en-US" sz="1800" u="sng" dirty="0" smtClean="0"/>
            </a:br>
            <a:endParaRPr lang="en-US" sz="1800" dirty="0" smtClean="0"/>
          </a:p>
          <a:p>
            <a:r>
              <a:rPr lang="en-US" sz="1800" b="1" dirty="0" err="1" smtClean="0"/>
              <a:t>Ldirectord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u="sng" dirty="0" smtClean="0">
                <a:hlinkClick r:id="rId3"/>
              </a:rPr>
              <a:t>http</a:t>
            </a:r>
            <a:r>
              <a:rPr lang="en-US" sz="1800" u="sng" dirty="0">
                <a:hlinkClick r:id="rId3"/>
              </a:rPr>
              <a:t>://</a:t>
            </a:r>
            <a:r>
              <a:rPr lang="en-US" sz="1800" u="sng" dirty="0" smtClean="0">
                <a:hlinkClick r:id="rId3"/>
              </a:rPr>
              <a:t>horms.net/projects/ldirectord/</a:t>
            </a:r>
            <a:r>
              <a:rPr lang="en-US" sz="1800" u="sng" dirty="0" smtClean="0"/>
              <a:t/>
            </a:r>
            <a:br>
              <a:rPr lang="en-US" sz="1800" u="sng" dirty="0" smtClean="0"/>
            </a:br>
            <a:endParaRPr lang="en-US" sz="1800" dirty="0" smtClean="0"/>
          </a:p>
          <a:p>
            <a:r>
              <a:rPr lang="en-US" sz="1800" b="1" dirty="0" smtClean="0"/>
              <a:t>Linux </a:t>
            </a:r>
            <a:r>
              <a:rPr lang="en-US" sz="1800" b="1" dirty="0"/>
              <a:t>Virtual Server </a:t>
            </a:r>
            <a:r>
              <a:rPr lang="en-US" sz="1800" b="1" dirty="0" smtClean="0"/>
              <a:t>Tutorial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u="sng" dirty="0" smtClean="0">
                <a:hlinkClick r:id="rId4"/>
              </a:rPr>
              <a:t>http</a:t>
            </a:r>
            <a:r>
              <a:rPr lang="en-US" sz="1800" u="sng" dirty="0">
                <a:hlinkClick r:id="rId4"/>
              </a:rPr>
              <a:t>://www.ultramonkey.org/papers/lvs_tutorial/html/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400" dirty="0" smtClean="0"/>
              <a:t>(</a:t>
            </a:r>
            <a:r>
              <a:rPr lang="en-US" sz="1400" dirty="0"/>
              <a:t>great </a:t>
            </a:r>
            <a:r>
              <a:rPr lang="en-US" sz="1400" dirty="0" err="1"/>
              <a:t>ldirectord</a:t>
            </a:r>
            <a:r>
              <a:rPr lang="en-US" sz="1400" dirty="0"/>
              <a:t> section)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 smtClean="0"/>
          </a:p>
          <a:p>
            <a:r>
              <a:rPr lang="en-US" sz="1800" b="1" dirty="0" smtClean="0"/>
              <a:t>LVS </a:t>
            </a:r>
            <a:r>
              <a:rPr lang="en-US" sz="1800" b="1" dirty="0"/>
              <a:t>Users Mailing </a:t>
            </a:r>
            <a:r>
              <a:rPr lang="en-US" sz="1800" b="1" dirty="0" smtClean="0"/>
              <a:t>List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u="sng" dirty="0" smtClean="0">
                <a:hlinkClick r:id="rId5"/>
              </a:rPr>
              <a:t>http</a:t>
            </a:r>
            <a:r>
              <a:rPr lang="en-US" sz="1800" u="sng" dirty="0">
                <a:hlinkClick r:id="rId5"/>
              </a:rPr>
              <a:t>://lists.graemef.net/mailman/listinfo/lvs-users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200" dirty="0"/>
              <a:t>(</a:t>
            </a:r>
            <a:r>
              <a:rPr lang="en-US" sz="1200" dirty="0" err="1"/>
              <a:t>ldirectord</a:t>
            </a:r>
            <a:r>
              <a:rPr lang="en-US" sz="1200" dirty="0"/>
              <a:t> support)</a:t>
            </a:r>
          </a:p>
        </p:txBody>
      </p:sp>
    </p:spTree>
    <p:extLst>
      <p:ext uri="{BB962C8B-B14F-4D97-AF65-F5344CB8AC3E}">
        <p14:creationId xmlns:p14="http://schemas.microsoft.com/office/powerpoint/2010/main" xmlns="" val="89080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About </a:t>
            </a:r>
            <a:r>
              <a:rPr lang="en-US" dirty="0" err="1" smtClean="0"/>
              <a:t>Xen</a:t>
            </a: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 eaLnBrk="1" hangingPunct="1"/>
            <a:r>
              <a:rPr lang="en-US" sz="2000" b="1" dirty="0" err="1" smtClean="0"/>
              <a:t>Xen</a:t>
            </a:r>
            <a:r>
              <a:rPr lang="en-US" sz="2000" b="1" dirty="0" smtClean="0"/>
              <a:t> History</a:t>
            </a:r>
          </a:p>
          <a:p>
            <a:pPr marL="0" indent="0" eaLnBrk="1" hangingPunct="1">
              <a:buNone/>
            </a:pPr>
            <a:r>
              <a:rPr lang="en-US" sz="1100" dirty="0" smtClean="0"/>
              <a:t>	</a:t>
            </a:r>
            <a:r>
              <a:rPr lang="en-US" sz="1000" dirty="0" smtClean="0"/>
              <a:t>The </a:t>
            </a:r>
            <a:r>
              <a:rPr lang="en-US" sz="1000" dirty="0" err="1"/>
              <a:t>Xen</a:t>
            </a:r>
            <a:r>
              <a:rPr lang="en-US" sz="1000" dirty="0"/>
              <a:t> hypervisor was first created by </a:t>
            </a:r>
            <a:r>
              <a:rPr lang="en-US" sz="1000" dirty="0" err="1"/>
              <a:t>Keir</a:t>
            </a:r>
            <a:r>
              <a:rPr lang="en-US" sz="1000" dirty="0"/>
              <a:t> Fraser and Ian Pratt as part of the </a:t>
            </a:r>
            <a:r>
              <a:rPr lang="en-US" sz="1000" dirty="0" err="1"/>
              <a:t>Xenoserver</a:t>
            </a:r>
            <a:r>
              <a:rPr lang="en-US" sz="1000" dirty="0"/>
              <a:t> research project </a:t>
            </a:r>
            <a:r>
              <a:rPr lang="en-US" sz="1000" dirty="0" smtClean="0"/>
              <a:t>	at </a:t>
            </a:r>
            <a:r>
              <a:rPr lang="en-US" sz="1000" dirty="0"/>
              <a:t>Cambridge University in the late 1990s.  A hypervisor "forms the core of each </a:t>
            </a:r>
            <a:r>
              <a:rPr lang="en-US" sz="1000" dirty="0" err="1"/>
              <a:t>Xenoserver</a:t>
            </a:r>
            <a:r>
              <a:rPr lang="en-US" sz="1000" dirty="0"/>
              <a:t> node, providing </a:t>
            </a:r>
            <a:r>
              <a:rPr lang="en-US" sz="1000" dirty="0" smtClean="0"/>
              <a:t>	the </a:t>
            </a:r>
            <a:r>
              <a:rPr lang="en-US" sz="1000" dirty="0"/>
              <a:t>resource management, accounting and auditing that we require." (from xen.org)  The earliest web page </a:t>
            </a:r>
            <a:r>
              <a:rPr lang="en-US" sz="1000" dirty="0" smtClean="0"/>
              <a:t>	dedicated </a:t>
            </a:r>
            <a:r>
              <a:rPr lang="en-US" sz="1000" dirty="0"/>
              <a:t>to the </a:t>
            </a:r>
            <a:r>
              <a:rPr lang="en-US" sz="1000" dirty="0" err="1" smtClean="0"/>
              <a:t>Xen</a:t>
            </a:r>
            <a:r>
              <a:rPr lang="en-US" sz="1000" dirty="0" smtClean="0"/>
              <a:t> hypervisor </a:t>
            </a:r>
            <a:r>
              <a:rPr lang="en-US" sz="1000" dirty="0"/>
              <a:t>is still available on Cambridge web servers.  The early </a:t>
            </a:r>
            <a:r>
              <a:rPr lang="en-US" sz="1000" dirty="0" err="1"/>
              <a:t>Xen</a:t>
            </a:r>
            <a:r>
              <a:rPr lang="en-US" sz="1000" dirty="0"/>
              <a:t> history can be </a:t>
            </a:r>
            <a:r>
              <a:rPr lang="en-US" sz="1000" dirty="0" smtClean="0"/>
              <a:t>	easily </a:t>
            </a:r>
            <a:r>
              <a:rPr lang="en-US" sz="1000" dirty="0"/>
              <a:t>traced </a:t>
            </a:r>
            <a:r>
              <a:rPr lang="en-US" sz="1000" dirty="0" smtClean="0"/>
              <a:t>	through </a:t>
            </a:r>
            <a:r>
              <a:rPr lang="en-US" sz="1000" dirty="0"/>
              <a:t>a variety of </a:t>
            </a:r>
            <a:r>
              <a:rPr lang="en-US" sz="1000" dirty="0" smtClean="0"/>
              <a:t>academic </a:t>
            </a:r>
            <a:r>
              <a:rPr lang="en-US" sz="1000" dirty="0"/>
              <a:t>papers from Cambridge University.  (from xen.org</a:t>
            </a:r>
            <a:r>
              <a:rPr lang="en-US" sz="1000" dirty="0" smtClean="0"/>
              <a:t>)</a:t>
            </a:r>
          </a:p>
          <a:p>
            <a:pPr marL="0" indent="0" eaLnBrk="1" hangingPunct="1">
              <a:buNone/>
            </a:pPr>
            <a:endParaRPr lang="en-US" sz="1100" dirty="0"/>
          </a:p>
          <a:p>
            <a:pPr eaLnBrk="1" hangingPunct="1"/>
            <a:r>
              <a:rPr lang="en-US" sz="2000" b="1" dirty="0" smtClean="0"/>
              <a:t>Is </a:t>
            </a:r>
            <a:r>
              <a:rPr lang="en-US" sz="2000" b="1" dirty="0" err="1" smtClean="0"/>
              <a:t>Xen</a:t>
            </a:r>
            <a:r>
              <a:rPr lang="en-US" sz="2000" b="1" dirty="0" smtClean="0"/>
              <a:t> for you?</a:t>
            </a:r>
          </a:p>
          <a:p>
            <a:pPr marL="0" indent="0" eaLnBrk="1" hangingPunct="1">
              <a:buNone/>
            </a:pPr>
            <a:r>
              <a:rPr lang="en-US" sz="1000" dirty="0" smtClean="0"/>
              <a:t>	While </a:t>
            </a:r>
            <a:r>
              <a:rPr lang="en-US" sz="1000" dirty="0"/>
              <a:t>many online performance reviews are critical of all virtualization platforms, the results need to be weighted </a:t>
            </a:r>
            <a:r>
              <a:rPr lang="en-US" sz="1000" dirty="0" smtClean="0"/>
              <a:t>	against </a:t>
            </a:r>
            <a:r>
              <a:rPr lang="en-US" sz="1000" dirty="0"/>
              <a:t>your particular goals, needs, and resources.  Our priorities are primarily low cost and good performance, and </a:t>
            </a:r>
            <a:r>
              <a:rPr lang="en-US" sz="1000" dirty="0" smtClean="0"/>
              <a:t>	we </a:t>
            </a:r>
            <a:r>
              <a:rPr lang="en-US" sz="1000" dirty="0"/>
              <a:t>were willing to provide the additional administrative resources to manage what we assumed was a higher </a:t>
            </a:r>
            <a:r>
              <a:rPr lang="en-US" sz="1000" dirty="0" smtClean="0"/>
              <a:t>	maintenance </a:t>
            </a:r>
            <a:r>
              <a:rPr lang="en-US" sz="1000" dirty="0"/>
              <a:t>product.  Outside of initial configuration and setup, we have had no discernible issues that we likely </a:t>
            </a:r>
            <a:r>
              <a:rPr lang="en-US" sz="1000" dirty="0" smtClean="0"/>
              <a:t>	didn't </a:t>
            </a:r>
            <a:r>
              <a:rPr lang="en-US" sz="1000" dirty="0"/>
              <a:t>cause ourselves. </a:t>
            </a:r>
            <a:endParaRPr lang="en-US" sz="1000" b="1" dirty="0" smtClean="0"/>
          </a:p>
        </p:txBody>
      </p:sp>
      <p:pic>
        <p:nvPicPr>
          <p:cNvPr id="3077" name="Picture 3" descr="ei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486400"/>
            <a:ext cx="30480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Reasons for virtualization platform change in Indiana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pPr eaLnBrk="1" hangingPunct="1"/>
            <a:r>
              <a:rPr lang="en-US" sz="2000" dirty="0" smtClean="0"/>
              <a:t>Performance</a:t>
            </a:r>
          </a:p>
          <a:p>
            <a:pPr marL="0" indent="0" eaLnBrk="1" hangingPunct="1">
              <a:buNone/>
            </a:pPr>
            <a:r>
              <a:rPr lang="en-US" sz="1050" dirty="0"/>
              <a:t> Our initial environment consisted of </a:t>
            </a:r>
            <a:r>
              <a:rPr lang="en-US" sz="1050" dirty="0" err="1"/>
              <a:t>VMWare</a:t>
            </a:r>
            <a:r>
              <a:rPr lang="en-US" sz="1050" dirty="0"/>
              <a:t> Enterprise 3.5 on two very healthy HP DL580's and a 3.5Tb </a:t>
            </a:r>
            <a:r>
              <a:rPr lang="en-US" sz="1050" dirty="0" err="1"/>
              <a:t>Lefthand</a:t>
            </a:r>
            <a:r>
              <a:rPr lang="en-US" sz="1050" dirty="0"/>
              <a:t> storage device.  This configuration was holding strong until we reached about two dozen libraries, at which time we put our database </a:t>
            </a:r>
            <a:r>
              <a:rPr lang="en-US" sz="1050" dirty="0" smtClean="0"/>
              <a:t>server </a:t>
            </a:r>
            <a:r>
              <a:rPr lang="en-US" sz="1050" dirty="0"/>
              <a:t>onto bare metal of similar configuration. </a:t>
            </a:r>
            <a:endParaRPr lang="en-US" sz="1050" dirty="0" smtClean="0"/>
          </a:p>
          <a:p>
            <a:pPr marL="0" indent="0" eaLnBrk="1" hangingPunct="1">
              <a:buNone/>
            </a:pPr>
            <a:endParaRPr lang="en-US" sz="1050" dirty="0" smtClean="0"/>
          </a:p>
          <a:p>
            <a:pPr marL="0" indent="0" eaLnBrk="1" hangingPunct="1">
              <a:buNone/>
            </a:pPr>
            <a:r>
              <a:rPr lang="en-US" sz="1050" dirty="0"/>
              <a:t>We also decided to move away from shared storage to local storage to improve performance.  We felt comfortable moving away from the security of </a:t>
            </a:r>
            <a:r>
              <a:rPr lang="en-US" sz="1050" dirty="0" err="1"/>
              <a:t>VMWare’s</a:t>
            </a:r>
            <a:r>
              <a:rPr lang="en-US" sz="1050" dirty="0"/>
              <a:t> shared storage, and high availability due to Evergreen's brick-based redundancy.</a:t>
            </a:r>
            <a:endParaRPr lang="en-US" sz="1050" dirty="0" smtClean="0"/>
          </a:p>
          <a:p>
            <a:pPr eaLnBrk="1" hangingPunct="1"/>
            <a:endParaRPr lang="en-US" sz="1050" dirty="0" smtClean="0"/>
          </a:p>
          <a:p>
            <a:pPr marL="0" indent="0" eaLnBrk="1" hangingPunct="1">
              <a:buNone/>
            </a:pPr>
            <a:endParaRPr lang="en-US" sz="1100" dirty="0"/>
          </a:p>
          <a:p>
            <a:pPr eaLnBrk="1" hangingPunct="1"/>
            <a:r>
              <a:rPr lang="en-US" sz="2000" dirty="0" smtClean="0"/>
              <a:t>$$$$$</a:t>
            </a:r>
          </a:p>
          <a:p>
            <a:pPr marL="0" indent="0" eaLnBrk="1" hangingPunct="1">
              <a:buNone/>
            </a:pPr>
            <a:r>
              <a:rPr lang="en-US" sz="1050" dirty="0" smtClean="0"/>
              <a:t>Our foray into virtualization &amp; Evergreen were both driven by costs, as our budget was considerably less than what PINES had invested in their hardware.</a:t>
            </a:r>
          </a:p>
          <a:p>
            <a:pPr marL="0" indent="0" eaLnBrk="1" hangingPunct="1">
              <a:buNone/>
            </a:pPr>
            <a:endParaRPr lang="en-US" sz="1050" dirty="0" smtClean="0"/>
          </a:p>
          <a:p>
            <a:pPr marL="0" indent="0" eaLnBrk="1" hangingPunct="1">
              <a:buNone/>
            </a:pPr>
            <a:r>
              <a:rPr lang="en-US" sz="1050" dirty="0"/>
              <a:t>When factoring in the annual costs of VMware, we decided to consider other Virtualization options. </a:t>
            </a: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/>
              <a:t>The positive features of </a:t>
            </a:r>
            <a:r>
              <a:rPr lang="en-US" sz="1050" dirty="0" err="1"/>
              <a:t>VMWare</a:t>
            </a:r>
            <a:r>
              <a:rPr lang="en-US" sz="1050" dirty="0"/>
              <a:t> vs. XEN  </a:t>
            </a:r>
            <a:r>
              <a:rPr lang="en-US" sz="1050" dirty="0" smtClean="0"/>
              <a:t/>
            </a:r>
            <a:br>
              <a:rPr lang="en-US" sz="1050" dirty="0" smtClean="0"/>
            </a:br>
            <a:r>
              <a:rPr lang="en-US" sz="1050" dirty="0"/>
              <a:t>   </a:t>
            </a:r>
            <a:r>
              <a:rPr lang="en-US" sz="1050" b="1" dirty="0" err="1"/>
              <a:t>VMWare</a:t>
            </a:r>
            <a:r>
              <a:rPr lang="en-US" sz="1050" dirty="0"/>
              <a:t>:  high </a:t>
            </a:r>
            <a:r>
              <a:rPr lang="en-US" sz="1050" dirty="0" smtClean="0"/>
              <a:t>availability,  24 </a:t>
            </a:r>
            <a:r>
              <a:rPr lang="en-US" sz="1050" dirty="0"/>
              <a:t>hour tech </a:t>
            </a:r>
            <a:r>
              <a:rPr lang="en-US" sz="1050" dirty="0" smtClean="0"/>
              <a:t>support, GUI</a:t>
            </a:r>
            <a:br>
              <a:rPr lang="en-US" sz="1050" dirty="0" smtClean="0"/>
            </a:br>
            <a:r>
              <a:rPr lang="en-US" sz="1050" dirty="0"/>
              <a:t>   </a:t>
            </a:r>
            <a:r>
              <a:rPr lang="en-US" sz="1050" b="1" dirty="0"/>
              <a:t>XEN</a:t>
            </a:r>
            <a:r>
              <a:rPr lang="en-US" sz="1050" dirty="0"/>
              <a:t>:  low </a:t>
            </a:r>
            <a:r>
              <a:rPr lang="en-US" sz="1050" dirty="0" smtClean="0"/>
              <a:t>cost, strong performance, using </a:t>
            </a:r>
            <a:r>
              <a:rPr lang="en-US" sz="1050" dirty="0"/>
              <a:t>Linux hosts</a:t>
            </a:r>
            <a:endParaRPr lang="en-US" sz="1050" dirty="0" smtClean="0"/>
          </a:p>
          <a:p>
            <a:pPr marL="0" indent="0" eaLnBrk="1" hangingPunct="1">
              <a:buNone/>
            </a:pPr>
            <a:endParaRPr lang="en-US" sz="1100" dirty="0" smtClean="0"/>
          </a:p>
          <a:p>
            <a:pPr marL="0" indent="0" eaLnBrk="1" hangingPunct="1">
              <a:buNone/>
            </a:pPr>
            <a:endParaRPr lang="en-US" sz="1100" dirty="0" smtClean="0"/>
          </a:p>
          <a:p>
            <a:pPr eaLnBrk="1" hangingPunct="1"/>
            <a:endParaRPr lang="en-US" sz="1050" dirty="0" smtClean="0"/>
          </a:p>
          <a:p>
            <a:pPr eaLnBrk="1" hangingPunct="1"/>
            <a:endParaRPr lang="en-US" sz="1050" dirty="0" smtClean="0"/>
          </a:p>
        </p:txBody>
      </p:sp>
      <p:pic>
        <p:nvPicPr>
          <p:cNvPr id="3077" name="Picture 3" descr="ei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486400"/>
            <a:ext cx="30480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807162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Hardware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2 HP DL580 </a:t>
            </a:r>
            <a:r>
              <a:rPr lang="en-US" sz="1800" dirty="0" smtClean="0"/>
              <a:t>2x </a:t>
            </a:r>
            <a:r>
              <a:rPr lang="en-US" sz="1800" dirty="0"/>
              <a:t>quad processors </a:t>
            </a:r>
            <a:r>
              <a:rPr lang="en-US" sz="1800" dirty="0" smtClean="0"/>
              <a:t>64GB RAM </a:t>
            </a:r>
            <a:r>
              <a:rPr lang="en-US" sz="1800" dirty="0"/>
              <a:t>(</a:t>
            </a:r>
            <a:r>
              <a:rPr lang="en-US" sz="1800" dirty="0" err="1"/>
              <a:t>VMWare</a:t>
            </a:r>
            <a:r>
              <a:rPr lang="en-US" sz="1800" dirty="0"/>
              <a:t> Host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3 brick </a:t>
            </a:r>
            <a:r>
              <a:rPr lang="en-US" sz="1800" dirty="0" err="1" smtClean="0"/>
              <a:t>OpenSRF</a:t>
            </a:r>
            <a:r>
              <a:rPr lang="en-US" sz="1800" dirty="0" smtClean="0"/>
              <a:t> domain distributed amongst 2 </a:t>
            </a:r>
            <a:r>
              <a:rPr lang="en-US" sz="1800" dirty="0" err="1" smtClean="0"/>
              <a:t>VMWare</a:t>
            </a:r>
            <a:r>
              <a:rPr lang="en-US" sz="1800" dirty="0" smtClean="0"/>
              <a:t> hosts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Utility Server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SIP Server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Nagios</a:t>
            </a:r>
            <a:r>
              <a:rPr lang="en-US" sz="1800" dirty="0" smtClean="0"/>
              <a:t> Monitoring Server</a:t>
            </a:r>
          </a:p>
          <a:p>
            <a:pPr marL="0" indent="0">
              <a:buNone/>
            </a:pPr>
            <a:r>
              <a:rPr lang="en-US" sz="1800" dirty="0" smtClean="0"/>
              <a:t>	Training Server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Migration Server</a:t>
            </a:r>
          </a:p>
          <a:p>
            <a:pPr marL="0" indent="0">
              <a:buNone/>
            </a:pP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>1 HP DL580 2 quad processors </a:t>
            </a:r>
            <a:r>
              <a:rPr lang="en-US" sz="1800" dirty="0" smtClean="0"/>
              <a:t>64GB RAM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PostgreSQL</a:t>
            </a:r>
            <a:r>
              <a:rPr lang="en-US" sz="1800" dirty="0" smtClean="0"/>
              <a:t> Database Server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err="1" smtClean="0"/>
              <a:t>Memcache</a:t>
            </a:r>
            <a:r>
              <a:rPr lang="en-US" sz="1800" dirty="0" smtClean="0"/>
              <a:t> Server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2195973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Hardware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3152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Bricks (</a:t>
            </a:r>
            <a:r>
              <a:rPr lang="en-US" sz="1600" b="1" dirty="0" smtClean="0"/>
              <a:t>x5)**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HP </a:t>
            </a:r>
            <a:r>
              <a:rPr lang="en-US" sz="1600" dirty="0"/>
              <a:t>DL580 G5 - 128Gb Ram - Xeon E7430 2.13GHz quad core processors </a:t>
            </a:r>
            <a:r>
              <a:rPr lang="en-US" sz="1600" dirty="0" smtClean="0"/>
              <a:t>	16X500Gb </a:t>
            </a:r>
            <a:r>
              <a:rPr lang="en-US" sz="1600" dirty="0"/>
              <a:t>SAS </a:t>
            </a:r>
            <a:r>
              <a:rPr lang="en-US" sz="1600" dirty="0" smtClean="0"/>
              <a:t>drives </a:t>
            </a:r>
            <a:r>
              <a:rPr lang="en-US" sz="1600" dirty="0"/>
              <a:t>Raid-6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b="1" dirty="0" smtClean="0"/>
              <a:t>Database Servers </a:t>
            </a:r>
            <a:r>
              <a:rPr lang="en-US" sz="1600" b="1" dirty="0"/>
              <a:t>(</a:t>
            </a:r>
            <a:r>
              <a:rPr lang="en-US" sz="1600" b="1" dirty="0" smtClean="0"/>
              <a:t>x2)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HP </a:t>
            </a:r>
            <a:r>
              <a:rPr lang="en-US" sz="1600" dirty="0"/>
              <a:t>DL560 G6 - 256Gb Ram - Xeon E5506 2.13GHz six core processors </a:t>
            </a:r>
            <a:r>
              <a:rPr lang="en-US" sz="1600" dirty="0" smtClean="0"/>
              <a:t>	16x500Gb </a:t>
            </a:r>
            <a:r>
              <a:rPr lang="en-US" sz="1600" dirty="0"/>
              <a:t>SAS </a:t>
            </a:r>
            <a:r>
              <a:rPr lang="en-US" sz="1600" dirty="0" smtClean="0"/>
              <a:t>drives </a:t>
            </a:r>
            <a:r>
              <a:rPr lang="en-US" sz="1600" dirty="0"/>
              <a:t>Raid-1+0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050" dirty="0"/>
              <a:t>**Each Evergreen "brick" resides on it's own server and XEN implementation with a total of 5 Bricks.  Each brick also has it's own SIP server, and is balanced in similar fashion to our Apache Bricks.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b="1" dirty="0" smtClean="0"/>
              <a:t>Additional Servers</a:t>
            </a:r>
          </a:p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/>
              <a:t>   HP DL580 G5 - (same spec as the Brick servers) - Utility Server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	</a:t>
            </a:r>
            <a:r>
              <a:rPr lang="en-US" sz="1600" dirty="0"/>
              <a:t>   2 HP DL360 G5 - Phone notification systems</a:t>
            </a:r>
          </a:p>
        </p:txBody>
      </p:sp>
    </p:spTree>
    <p:extLst>
      <p:ext uri="{BB962C8B-B14F-4D97-AF65-F5344CB8AC3E}">
        <p14:creationId xmlns:p14="http://schemas.microsoft.com/office/powerpoint/2010/main" xmlns="" val="423971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multi-bricks?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316278" y="1676400"/>
            <a:ext cx="7135064" cy="4221162"/>
            <a:chOff x="457200" y="1600200"/>
            <a:chExt cx="8229600" cy="4525962"/>
          </a:xfrm>
        </p:grpSpPr>
        <p:sp>
          <p:nvSpPr>
            <p:cNvPr id="6" name="Freeform 5"/>
            <p:cNvSpPr/>
            <p:nvPr/>
          </p:nvSpPr>
          <p:spPr>
            <a:xfrm>
              <a:off x="457200" y="1600200"/>
              <a:ext cx="6583680" cy="995711"/>
            </a:xfrm>
            <a:custGeom>
              <a:avLst/>
              <a:gdLst>
                <a:gd name="connsiteX0" fmla="*/ 0 w 6583680"/>
                <a:gd name="connsiteY0" fmla="*/ 99571 h 995711"/>
                <a:gd name="connsiteX1" fmla="*/ 99571 w 6583680"/>
                <a:gd name="connsiteY1" fmla="*/ 0 h 995711"/>
                <a:gd name="connsiteX2" fmla="*/ 6484109 w 6583680"/>
                <a:gd name="connsiteY2" fmla="*/ 0 h 995711"/>
                <a:gd name="connsiteX3" fmla="*/ 6583680 w 6583680"/>
                <a:gd name="connsiteY3" fmla="*/ 99571 h 995711"/>
                <a:gd name="connsiteX4" fmla="*/ 6583680 w 6583680"/>
                <a:gd name="connsiteY4" fmla="*/ 896140 h 995711"/>
                <a:gd name="connsiteX5" fmla="*/ 6484109 w 6583680"/>
                <a:gd name="connsiteY5" fmla="*/ 995711 h 995711"/>
                <a:gd name="connsiteX6" fmla="*/ 99571 w 6583680"/>
                <a:gd name="connsiteY6" fmla="*/ 995711 h 995711"/>
                <a:gd name="connsiteX7" fmla="*/ 0 w 6583680"/>
                <a:gd name="connsiteY7" fmla="*/ 896140 h 995711"/>
                <a:gd name="connsiteX8" fmla="*/ 0 w 6583680"/>
                <a:gd name="connsiteY8" fmla="*/ 99571 h 99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83680" h="995711">
                  <a:moveTo>
                    <a:pt x="0" y="99571"/>
                  </a:moveTo>
                  <a:cubicBezTo>
                    <a:pt x="0" y="44579"/>
                    <a:pt x="44579" y="0"/>
                    <a:pt x="99571" y="0"/>
                  </a:cubicBezTo>
                  <a:lnTo>
                    <a:pt x="6484109" y="0"/>
                  </a:lnTo>
                  <a:cubicBezTo>
                    <a:pt x="6539101" y="0"/>
                    <a:pt x="6583680" y="44579"/>
                    <a:pt x="6583680" y="99571"/>
                  </a:cubicBezTo>
                  <a:lnTo>
                    <a:pt x="6583680" y="896140"/>
                  </a:lnTo>
                  <a:cubicBezTo>
                    <a:pt x="6583680" y="951132"/>
                    <a:pt x="6539101" y="995711"/>
                    <a:pt x="6484109" y="995711"/>
                  </a:cubicBezTo>
                  <a:lnTo>
                    <a:pt x="99571" y="995711"/>
                  </a:lnTo>
                  <a:cubicBezTo>
                    <a:pt x="44579" y="995711"/>
                    <a:pt x="0" y="951132"/>
                    <a:pt x="0" y="896140"/>
                  </a:cubicBezTo>
                  <a:lnTo>
                    <a:pt x="0" y="99571"/>
                  </a:lnTo>
                  <a:close/>
                </a:path>
              </a:pathLst>
            </a:custGeom>
            <a:gradFill rotWithShape="0">
              <a:gsLst>
                <a:gs pos="0">
                  <a:srgbClr val="00642D"/>
                </a:gs>
                <a:gs pos="80000">
                  <a:srgbClr val="92D050"/>
                </a:gs>
                <a:gs pos="100000">
                  <a:schemeClr val="accent3"/>
                </a:gs>
              </a:gsLst>
            </a:gra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603" tIns="120603" rIns="1220865" bIns="120603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/>
                <a:t>Performance gains</a:t>
              </a:r>
              <a:br>
                <a:rPr lang="en-US" sz="1600" kern="1200" dirty="0" smtClean="0"/>
              </a:br>
              <a:r>
                <a:rPr lang="en-US" sz="1050" kern="1200" dirty="0" smtClean="0"/>
                <a:t>Load more evenly distributed amongst servers rather than one server doing all of the work</a:t>
              </a:r>
              <a:endParaRPr lang="en-US" sz="105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1008583" y="2776950"/>
              <a:ext cx="6583680" cy="995711"/>
            </a:xfrm>
            <a:custGeom>
              <a:avLst/>
              <a:gdLst>
                <a:gd name="connsiteX0" fmla="*/ 0 w 6583680"/>
                <a:gd name="connsiteY0" fmla="*/ 99571 h 995711"/>
                <a:gd name="connsiteX1" fmla="*/ 99571 w 6583680"/>
                <a:gd name="connsiteY1" fmla="*/ 0 h 995711"/>
                <a:gd name="connsiteX2" fmla="*/ 6484109 w 6583680"/>
                <a:gd name="connsiteY2" fmla="*/ 0 h 995711"/>
                <a:gd name="connsiteX3" fmla="*/ 6583680 w 6583680"/>
                <a:gd name="connsiteY3" fmla="*/ 99571 h 995711"/>
                <a:gd name="connsiteX4" fmla="*/ 6583680 w 6583680"/>
                <a:gd name="connsiteY4" fmla="*/ 896140 h 995711"/>
                <a:gd name="connsiteX5" fmla="*/ 6484109 w 6583680"/>
                <a:gd name="connsiteY5" fmla="*/ 995711 h 995711"/>
                <a:gd name="connsiteX6" fmla="*/ 99571 w 6583680"/>
                <a:gd name="connsiteY6" fmla="*/ 995711 h 995711"/>
                <a:gd name="connsiteX7" fmla="*/ 0 w 6583680"/>
                <a:gd name="connsiteY7" fmla="*/ 896140 h 995711"/>
                <a:gd name="connsiteX8" fmla="*/ 0 w 6583680"/>
                <a:gd name="connsiteY8" fmla="*/ 99571 h 99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83680" h="995711">
                  <a:moveTo>
                    <a:pt x="0" y="99571"/>
                  </a:moveTo>
                  <a:cubicBezTo>
                    <a:pt x="0" y="44579"/>
                    <a:pt x="44579" y="0"/>
                    <a:pt x="99571" y="0"/>
                  </a:cubicBezTo>
                  <a:lnTo>
                    <a:pt x="6484109" y="0"/>
                  </a:lnTo>
                  <a:cubicBezTo>
                    <a:pt x="6539101" y="0"/>
                    <a:pt x="6583680" y="44579"/>
                    <a:pt x="6583680" y="99571"/>
                  </a:cubicBezTo>
                  <a:lnTo>
                    <a:pt x="6583680" y="896140"/>
                  </a:lnTo>
                  <a:cubicBezTo>
                    <a:pt x="6583680" y="951132"/>
                    <a:pt x="6539101" y="995711"/>
                    <a:pt x="6484109" y="995711"/>
                  </a:cubicBezTo>
                  <a:lnTo>
                    <a:pt x="99571" y="995711"/>
                  </a:lnTo>
                  <a:cubicBezTo>
                    <a:pt x="44579" y="995711"/>
                    <a:pt x="0" y="951132"/>
                    <a:pt x="0" y="896140"/>
                  </a:cubicBezTo>
                  <a:lnTo>
                    <a:pt x="0" y="99571"/>
                  </a:lnTo>
                  <a:close/>
                </a:path>
              </a:pathLst>
            </a:custGeom>
            <a:gradFill rotWithShape="0">
              <a:gsLst>
                <a:gs pos="0">
                  <a:srgbClr val="00642D"/>
                </a:gs>
                <a:gs pos="80000">
                  <a:srgbClr val="92D050"/>
                </a:gs>
                <a:gs pos="100000">
                  <a:schemeClr val="accent3">
                    <a:hueOff val="0"/>
                    <a:satOff val="0"/>
                    <a:lumOff val="0"/>
                    <a:alphaOff val="0"/>
                    <a:shade val="94000"/>
                    <a:satMod val="135000"/>
                  </a:schemeClr>
                </a:gs>
              </a:gsLst>
            </a:gra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603" tIns="120603" rIns="1319199" bIns="120603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/>
                <a:t>Redundancy</a:t>
              </a:r>
            </a:p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 smtClean="0"/>
                <a:t>Can lose a service on one brick, but still have another available to handle the request</a:t>
              </a:r>
              <a:endParaRPr lang="en-US" sz="1000" kern="1200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1551736" y="3953700"/>
              <a:ext cx="6583680" cy="995711"/>
            </a:xfrm>
            <a:custGeom>
              <a:avLst/>
              <a:gdLst>
                <a:gd name="connsiteX0" fmla="*/ 0 w 6583680"/>
                <a:gd name="connsiteY0" fmla="*/ 99571 h 995711"/>
                <a:gd name="connsiteX1" fmla="*/ 99571 w 6583680"/>
                <a:gd name="connsiteY1" fmla="*/ 0 h 995711"/>
                <a:gd name="connsiteX2" fmla="*/ 6484109 w 6583680"/>
                <a:gd name="connsiteY2" fmla="*/ 0 h 995711"/>
                <a:gd name="connsiteX3" fmla="*/ 6583680 w 6583680"/>
                <a:gd name="connsiteY3" fmla="*/ 99571 h 995711"/>
                <a:gd name="connsiteX4" fmla="*/ 6583680 w 6583680"/>
                <a:gd name="connsiteY4" fmla="*/ 896140 h 995711"/>
                <a:gd name="connsiteX5" fmla="*/ 6484109 w 6583680"/>
                <a:gd name="connsiteY5" fmla="*/ 995711 h 995711"/>
                <a:gd name="connsiteX6" fmla="*/ 99571 w 6583680"/>
                <a:gd name="connsiteY6" fmla="*/ 995711 h 995711"/>
                <a:gd name="connsiteX7" fmla="*/ 0 w 6583680"/>
                <a:gd name="connsiteY7" fmla="*/ 896140 h 995711"/>
                <a:gd name="connsiteX8" fmla="*/ 0 w 6583680"/>
                <a:gd name="connsiteY8" fmla="*/ 99571 h 99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83680" h="995711">
                  <a:moveTo>
                    <a:pt x="0" y="99571"/>
                  </a:moveTo>
                  <a:cubicBezTo>
                    <a:pt x="0" y="44579"/>
                    <a:pt x="44579" y="0"/>
                    <a:pt x="99571" y="0"/>
                  </a:cubicBezTo>
                  <a:lnTo>
                    <a:pt x="6484109" y="0"/>
                  </a:lnTo>
                  <a:cubicBezTo>
                    <a:pt x="6539101" y="0"/>
                    <a:pt x="6583680" y="44579"/>
                    <a:pt x="6583680" y="99571"/>
                  </a:cubicBezTo>
                  <a:lnTo>
                    <a:pt x="6583680" y="896140"/>
                  </a:lnTo>
                  <a:cubicBezTo>
                    <a:pt x="6583680" y="951132"/>
                    <a:pt x="6539101" y="995711"/>
                    <a:pt x="6484109" y="995711"/>
                  </a:cubicBezTo>
                  <a:lnTo>
                    <a:pt x="99571" y="995711"/>
                  </a:lnTo>
                  <a:cubicBezTo>
                    <a:pt x="44579" y="995711"/>
                    <a:pt x="0" y="951132"/>
                    <a:pt x="0" y="896140"/>
                  </a:cubicBezTo>
                  <a:lnTo>
                    <a:pt x="0" y="99571"/>
                  </a:lnTo>
                  <a:close/>
                </a:path>
              </a:pathLst>
            </a:custGeom>
            <a:gradFill rotWithShape="0">
              <a:gsLst>
                <a:gs pos="0">
                  <a:srgbClr val="00642D"/>
                </a:gs>
                <a:gs pos="80000">
                  <a:schemeClr val="accent3">
                    <a:hueOff val="0"/>
                    <a:satOff val="0"/>
                    <a:lumOff val="0"/>
                    <a:alphaOff val="0"/>
                    <a:shade val="93000"/>
                    <a:satMod val="130000"/>
                  </a:schemeClr>
                </a:gs>
                <a:gs pos="100000">
                  <a:schemeClr val="accent3"/>
                </a:gs>
              </a:gsLst>
            </a:gra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603" tIns="120603" rIns="1310970" bIns="120603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/>
                <a:t>Additional security</a:t>
              </a:r>
            </a:p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 smtClean="0"/>
                <a:t>Load balancer is the only “public facing” machine in the domain, protecting the database and </a:t>
              </a:r>
              <a:r>
                <a:rPr lang="en-US" sz="1050" dirty="0" err="1" smtClean="0"/>
                <a:t>OpenSRF</a:t>
              </a:r>
              <a:r>
                <a:rPr lang="en-US" sz="1050" dirty="0" smtClean="0"/>
                <a:t> servers in the brick(s)</a:t>
              </a:r>
              <a:endParaRPr lang="en-US" sz="1050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2103120" y="5130451"/>
              <a:ext cx="6583680" cy="995711"/>
            </a:xfrm>
            <a:custGeom>
              <a:avLst/>
              <a:gdLst>
                <a:gd name="connsiteX0" fmla="*/ 0 w 6583680"/>
                <a:gd name="connsiteY0" fmla="*/ 99571 h 995711"/>
                <a:gd name="connsiteX1" fmla="*/ 99571 w 6583680"/>
                <a:gd name="connsiteY1" fmla="*/ 0 h 995711"/>
                <a:gd name="connsiteX2" fmla="*/ 6484109 w 6583680"/>
                <a:gd name="connsiteY2" fmla="*/ 0 h 995711"/>
                <a:gd name="connsiteX3" fmla="*/ 6583680 w 6583680"/>
                <a:gd name="connsiteY3" fmla="*/ 99571 h 995711"/>
                <a:gd name="connsiteX4" fmla="*/ 6583680 w 6583680"/>
                <a:gd name="connsiteY4" fmla="*/ 896140 h 995711"/>
                <a:gd name="connsiteX5" fmla="*/ 6484109 w 6583680"/>
                <a:gd name="connsiteY5" fmla="*/ 995711 h 995711"/>
                <a:gd name="connsiteX6" fmla="*/ 99571 w 6583680"/>
                <a:gd name="connsiteY6" fmla="*/ 995711 h 995711"/>
                <a:gd name="connsiteX7" fmla="*/ 0 w 6583680"/>
                <a:gd name="connsiteY7" fmla="*/ 896140 h 995711"/>
                <a:gd name="connsiteX8" fmla="*/ 0 w 6583680"/>
                <a:gd name="connsiteY8" fmla="*/ 99571 h 99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583680" h="995711">
                  <a:moveTo>
                    <a:pt x="0" y="99571"/>
                  </a:moveTo>
                  <a:cubicBezTo>
                    <a:pt x="0" y="44579"/>
                    <a:pt x="44579" y="0"/>
                    <a:pt x="99571" y="0"/>
                  </a:cubicBezTo>
                  <a:lnTo>
                    <a:pt x="6484109" y="0"/>
                  </a:lnTo>
                  <a:cubicBezTo>
                    <a:pt x="6539101" y="0"/>
                    <a:pt x="6583680" y="44579"/>
                    <a:pt x="6583680" y="99571"/>
                  </a:cubicBezTo>
                  <a:lnTo>
                    <a:pt x="6583680" y="896140"/>
                  </a:lnTo>
                  <a:cubicBezTo>
                    <a:pt x="6583680" y="951132"/>
                    <a:pt x="6539101" y="995711"/>
                    <a:pt x="6484109" y="995711"/>
                  </a:cubicBezTo>
                  <a:lnTo>
                    <a:pt x="99571" y="995711"/>
                  </a:lnTo>
                  <a:cubicBezTo>
                    <a:pt x="44579" y="995711"/>
                    <a:pt x="0" y="951132"/>
                    <a:pt x="0" y="896140"/>
                  </a:cubicBezTo>
                  <a:lnTo>
                    <a:pt x="0" y="99571"/>
                  </a:lnTo>
                  <a:close/>
                </a:path>
              </a:pathLst>
            </a:custGeom>
            <a:gradFill rotWithShape="0">
              <a:gsLst>
                <a:gs pos="0">
                  <a:srgbClr val="00642D"/>
                </a:gs>
                <a:gs pos="80000">
                  <a:schemeClr val="accent3">
                    <a:hueOff val="0"/>
                    <a:satOff val="0"/>
                    <a:lumOff val="0"/>
                    <a:alphaOff val="0"/>
                    <a:shade val="93000"/>
                    <a:satMod val="130000"/>
                  </a:schemeClr>
                </a:gs>
                <a:gs pos="100000">
                  <a:schemeClr val="accent3"/>
                </a:gs>
              </a:gsLst>
            </a:gradFill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0603" tIns="120603" rIns="1319199" bIns="120603" numCol="1" spcCol="1270" anchor="ctr" anchorCtr="0">
              <a:noAutofit/>
            </a:bodyPr>
            <a:lstStyle/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smtClean="0"/>
                <a:t>Ability to “pull” a brick </a:t>
              </a:r>
            </a:p>
            <a:p>
              <a:pPr lvl="0" algn="l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50" dirty="0" smtClean="0"/>
                <a:t>This is useful </a:t>
              </a:r>
              <a:r>
                <a:rPr lang="en-US" sz="1050" kern="1200" dirty="0" smtClean="0"/>
                <a:t>for debugging, testing, emergency hardware repairs, etc. without impacting upon customer experience</a:t>
              </a:r>
              <a:endParaRPr lang="en-US" sz="105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0731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Multi-brick </a:t>
            </a:r>
            <a:r>
              <a:rPr lang="en-US" dirty="0" err="1" smtClean="0"/>
              <a:t>OpenSRF</a:t>
            </a:r>
            <a:r>
              <a:rPr lang="en-US" dirty="0" smtClean="0"/>
              <a:t> Domains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45000259"/>
              </p:ext>
            </p:extLst>
          </p:nvPr>
        </p:nvGraphicFramePr>
        <p:xfrm>
          <a:off x="1219200" y="1828800"/>
          <a:ext cx="7086600" cy="3916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0521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Configuring </a:t>
            </a:r>
            <a:r>
              <a:rPr lang="en-US" sz="3200" dirty="0" err="1" smtClean="0"/>
              <a:t>OpenSRF</a:t>
            </a:r>
            <a:r>
              <a:rPr lang="en-US" sz="3200" dirty="0" smtClean="0"/>
              <a:t> for multi-bricks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315200" cy="4525963"/>
          </a:xfrm>
        </p:spPr>
        <p:txBody>
          <a:bodyPr/>
          <a:lstStyle/>
          <a:p>
            <a:r>
              <a:rPr lang="en-US" sz="1800" dirty="0" smtClean="0"/>
              <a:t>The opensrf.xml supports multiple entries in the hosts stanza to allow for multi-brick environments.   This allows for a single common opensrf.xml file to be used throughout the entire </a:t>
            </a:r>
            <a:r>
              <a:rPr lang="en-US" sz="1800" dirty="0" err="1" smtClean="0"/>
              <a:t>OpenSRF</a:t>
            </a:r>
            <a:r>
              <a:rPr lang="en-US" sz="1800" dirty="0" smtClean="0"/>
              <a:t> domain. </a:t>
            </a:r>
            <a:r>
              <a:rPr lang="en-US" sz="1100" dirty="0" smtClean="0"/>
              <a:t>(example: </a:t>
            </a:r>
            <a:r>
              <a:rPr lang="en-US" sz="1100" dirty="0" smtClean="0">
                <a:hlinkClick r:id="rId2"/>
              </a:rPr>
              <a:t>http://pastie.org/1806927</a:t>
            </a:r>
            <a:r>
              <a:rPr lang="en-US" sz="1100" dirty="0" smtClean="0"/>
              <a:t>)</a:t>
            </a:r>
          </a:p>
          <a:p>
            <a:r>
              <a:rPr lang="en-US" sz="1800" dirty="0" smtClean="0"/>
              <a:t>The osrf_ctl.sh script compares the FQDN of the host to a matching stanza in the opensrf.xml configuration file to determine which services each particular server in the brick should start.</a:t>
            </a:r>
          </a:p>
          <a:p>
            <a:r>
              <a:rPr lang="en-US" sz="1800" dirty="0" smtClean="0"/>
              <a:t>Typically, the </a:t>
            </a:r>
            <a:r>
              <a:rPr lang="en-US" sz="1800" b="1" dirty="0" smtClean="0"/>
              <a:t>master </a:t>
            </a:r>
            <a:r>
              <a:rPr lang="en-US" sz="1800" dirty="0" smtClean="0"/>
              <a:t>will run </a:t>
            </a:r>
            <a:r>
              <a:rPr lang="en-US" sz="1800" dirty="0" err="1" smtClean="0"/>
              <a:t>opensrf.settings</a:t>
            </a:r>
            <a:r>
              <a:rPr lang="en-US" sz="1800" dirty="0" smtClean="0"/>
              <a:t> and open-</a:t>
            </a:r>
            <a:r>
              <a:rPr lang="en-US" sz="1800" dirty="0" err="1" smtClean="0"/>
              <a:t>ils.auth</a:t>
            </a:r>
            <a:r>
              <a:rPr lang="en-US" sz="1800" dirty="0" smtClean="0"/>
              <a:t> while the </a:t>
            </a:r>
            <a:r>
              <a:rPr lang="en-US" sz="1800" b="1" dirty="0" smtClean="0"/>
              <a:t>drone(s</a:t>
            </a:r>
            <a:r>
              <a:rPr lang="en-US" sz="1800" dirty="0" smtClean="0"/>
              <a:t>) will run the remainder of </a:t>
            </a:r>
            <a:r>
              <a:rPr lang="en-US" sz="1800" dirty="0" err="1" smtClean="0"/>
              <a:t>OpenSRF</a:t>
            </a:r>
            <a:r>
              <a:rPr lang="en-US" sz="1800" dirty="0" smtClean="0"/>
              <a:t>/Evergreen services (cat, </a:t>
            </a:r>
            <a:r>
              <a:rPr lang="en-US" sz="1800" dirty="0" err="1" smtClean="0"/>
              <a:t>circ</a:t>
            </a:r>
            <a:r>
              <a:rPr lang="en-US" sz="1800" dirty="0" smtClean="0"/>
              <a:t>, search, etc.)</a:t>
            </a:r>
          </a:p>
          <a:p>
            <a:r>
              <a:rPr lang="en-US" sz="1800" dirty="0" smtClean="0"/>
              <a:t>Additionally, we need to configure opensrf_core.xml to register it’s services with the </a:t>
            </a:r>
            <a:r>
              <a:rPr lang="en-US" sz="1800" dirty="0" err="1" smtClean="0"/>
              <a:t>ejabberd</a:t>
            </a:r>
            <a:r>
              <a:rPr lang="en-US" sz="1800" dirty="0" smtClean="0"/>
              <a:t> servers on the </a:t>
            </a:r>
            <a:r>
              <a:rPr lang="en-US" sz="1800" b="1" dirty="0" smtClean="0"/>
              <a:t>master. </a:t>
            </a:r>
            <a:r>
              <a:rPr lang="en-US" sz="1100" dirty="0" smtClean="0"/>
              <a:t>(example: </a:t>
            </a:r>
            <a:r>
              <a:rPr lang="en-US" sz="1100" dirty="0" smtClean="0">
                <a:hlinkClick r:id="rId3"/>
              </a:rPr>
              <a:t>http://pastie.org/1806922</a:t>
            </a:r>
            <a:r>
              <a:rPr lang="en-US" sz="1100" dirty="0" smtClean="0"/>
              <a:t>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66123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How do we keep things “common” between bricks?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1"/>
            <a:ext cx="7543800" cy="1219200"/>
          </a:xfrm>
        </p:spPr>
        <p:txBody>
          <a:bodyPr/>
          <a:lstStyle/>
          <a:p>
            <a:r>
              <a:rPr lang="en-US" sz="1400" b="1" dirty="0" smtClean="0"/>
              <a:t>NFS Shares</a:t>
            </a:r>
            <a:r>
              <a:rPr lang="en-US" sz="1400" dirty="0" smtClean="0"/>
              <a:t> are the optimal way to keep data (report outputs, notices, configuration files, etc.) common amongst all servers in the </a:t>
            </a:r>
            <a:r>
              <a:rPr lang="en-US" sz="1400" dirty="0" err="1" smtClean="0"/>
              <a:t>OpenSRF</a:t>
            </a:r>
            <a:r>
              <a:rPr lang="en-US" sz="1400" dirty="0" smtClean="0"/>
              <a:t> domain.</a:t>
            </a:r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 smtClean="0"/>
              <a:t>There are two primary NFS shares that accomplish this, detailed below.</a:t>
            </a:r>
          </a:p>
          <a:p>
            <a:endParaRPr lang="en-US" sz="1400" dirty="0"/>
          </a:p>
        </p:txBody>
      </p:sp>
      <p:grpSp>
        <p:nvGrpSpPr>
          <p:cNvPr id="8" name="Group 7"/>
          <p:cNvGrpSpPr/>
          <p:nvPr/>
        </p:nvGrpSpPr>
        <p:grpSpPr>
          <a:xfrm>
            <a:off x="1112982" y="3543300"/>
            <a:ext cx="7369171" cy="990600"/>
            <a:chOff x="536971" y="3200400"/>
            <a:chExt cx="4112968" cy="646331"/>
          </a:xfrm>
        </p:grpSpPr>
        <p:sp>
          <p:nvSpPr>
            <p:cNvPr id="10" name="Rectangle 9"/>
            <p:cNvSpPr/>
            <p:nvPr/>
          </p:nvSpPr>
          <p:spPr>
            <a:xfrm>
              <a:off x="2748512" y="3209636"/>
              <a:ext cx="1901427" cy="637095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7172" tIns="29337" rIns="337834" bIns="29337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 smtClean="0"/>
                <a:t>Drone Server’s /</a:t>
              </a:r>
              <a:r>
                <a:rPr lang="en-US" sz="1400" b="1" kern="1200" dirty="0" err="1" smtClean="0"/>
                <a:t>openils</a:t>
              </a:r>
              <a:endParaRPr lang="en-US" sz="1400" b="1" kern="1200" dirty="0"/>
            </a:p>
          </p:txBody>
        </p:sp>
        <p:sp>
          <p:nvSpPr>
            <p:cNvPr id="9" name="Freeform 8"/>
            <p:cNvSpPr/>
            <p:nvPr/>
          </p:nvSpPr>
          <p:spPr>
            <a:xfrm>
              <a:off x="536971" y="3200400"/>
              <a:ext cx="2536031" cy="646331"/>
            </a:xfrm>
            <a:custGeom>
              <a:avLst/>
              <a:gdLst>
                <a:gd name="connsiteX0" fmla="*/ 0 w 2536031"/>
                <a:gd name="connsiteY0" fmla="*/ 0 h 646331"/>
                <a:gd name="connsiteX1" fmla="*/ 2212866 w 2536031"/>
                <a:gd name="connsiteY1" fmla="*/ 0 h 646331"/>
                <a:gd name="connsiteX2" fmla="*/ 2536031 w 2536031"/>
                <a:gd name="connsiteY2" fmla="*/ 323166 h 646331"/>
                <a:gd name="connsiteX3" fmla="*/ 2212866 w 2536031"/>
                <a:gd name="connsiteY3" fmla="*/ 646331 h 646331"/>
                <a:gd name="connsiteX4" fmla="*/ 0 w 2536031"/>
                <a:gd name="connsiteY4" fmla="*/ 646331 h 646331"/>
                <a:gd name="connsiteX5" fmla="*/ 0 w 2536031"/>
                <a:gd name="connsiteY5" fmla="*/ 0 h 64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36031" h="646331">
                  <a:moveTo>
                    <a:pt x="0" y="0"/>
                  </a:moveTo>
                  <a:lnTo>
                    <a:pt x="2212866" y="0"/>
                  </a:lnTo>
                  <a:lnTo>
                    <a:pt x="2536031" y="323166"/>
                  </a:lnTo>
                  <a:lnTo>
                    <a:pt x="2212866" y="646331"/>
                  </a:lnTo>
                  <a:lnTo>
                    <a:pt x="0" y="64633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58674" tIns="29337" rIns="176252" bIns="29337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 smtClean="0"/>
                <a:t>Brick Head’s /</a:t>
              </a:r>
              <a:r>
                <a:rPr lang="en-US" sz="1400" b="1" kern="1200" dirty="0" err="1" smtClean="0"/>
                <a:t>openils</a:t>
              </a:r>
              <a:endParaRPr lang="en-US" sz="1400" b="1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12982" y="5105400"/>
            <a:ext cx="7369171" cy="990600"/>
            <a:chOff x="536971" y="3200400"/>
            <a:chExt cx="4112968" cy="646331"/>
          </a:xfrm>
        </p:grpSpPr>
        <p:sp>
          <p:nvSpPr>
            <p:cNvPr id="13" name="Rectangle 12"/>
            <p:cNvSpPr/>
            <p:nvPr/>
          </p:nvSpPr>
          <p:spPr>
            <a:xfrm>
              <a:off x="2748512" y="3209636"/>
              <a:ext cx="1901427" cy="637095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67172" tIns="29337" rIns="337834" bIns="29337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 smtClean="0"/>
                <a:t>ALL SERVERS /</a:t>
              </a:r>
              <a:r>
                <a:rPr lang="en-US" sz="1400" b="1" kern="1200" dirty="0" err="1" smtClean="0"/>
                <a:t>openils</a:t>
              </a:r>
              <a:r>
                <a:rPr lang="en-US" sz="1400" b="1" kern="1200" dirty="0" smtClean="0"/>
                <a:t>/</a:t>
              </a:r>
              <a:r>
                <a:rPr lang="en-US" sz="1400" b="1" kern="1200" dirty="0" err="1" smtClean="0"/>
                <a:t>var</a:t>
              </a:r>
              <a:endParaRPr lang="en-US" sz="1400" b="1" kern="1200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536971" y="3200400"/>
              <a:ext cx="2536031" cy="646331"/>
            </a:xfrm>
            <a:custGeom>
              <a:avLst/>
              <a:gdLst>
                <a:gd name="connsiteX0" fmla="*/ 0 w 2536031"/>
                <a:gd name="connsiteY0" fmla="*/ 0 h 646331"/>
                <a:gd name="connsiteX1" fmla="*/ 2212866 w 2536031"/>
                <a:gd name="connsiteY1" fmla="*/ 0 h 646331"/>
                <a:gd name="connsiteX2" fmla="*/ 2536031 w 2536031"/>
                <a:gd name="connsiteY2" fmla="*/ 323166 h 646331"/>
                <a:gd name="connsiteX3" fmla="*/ 2212866 w 2536031"/>
                <a:gd name="connsiteY3" fmla="*/ 646331 h 646331"/>
                <a:gd name="connsiteX4" fmla="*/ 0 w 2536031"/>
                <a:gd name="connsiteY4" fmla="*/ 646331 h 646331"/>
                <a:gd name="connsiteX5" fmla="*/ 0 w 2536031"/>
                <a:gd name="connsiteY5" fmla="*/ 0 h 64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36031" h="646331">
                  <a:moveTo>
                    <a:pt x="0" y="0"/>
                  </a:moveTo>
                  <a:lnTo>
                    <a:pt x="2212866" y="0"/>
                  </a:lnTo>
                  <a:lnTo>
                    <a:pt x="2536031" y="323166"/>
                  </a:lnTo>
                  <a:lnTo>
                    <a:pt x="2212866" y="646331"/>
                  </a:lnTo>
                  <a:lnTo>
                    <a:pt x="0" y="64633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58674" tIns="29337" rIns="176252" bIns="29337" numCol="1" spcCol="1270" anchor="ctr" anchorCtr="0">
              <a:noAutofit/>
            </a:bodyPr>
            <a:lstStyle/>
            <a:p>
              <a:pPr lvl="0" algn="ctr" defTabSz="46672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kern="1200" dirty="0" smtClean="0"/>
                <a:t>NFS Server sharing a common /</a:t>
              </a:r>
              <a:r>
                <a:rPr lang="en-US" sz="1400" b="1" kern="1200" dirty="0" err="1" smtClean="0"/>
                <a:t>openils</a:t>
              </a:r>
              <a:r>
                <a:rPr lang="en-US" sz="1400" b="1" kern="1200" dirty="0" smtClean="0"/>
                <a:t>/</a:t>
              </a:r>
              <a:r>
                <a:rPr lang="en-US" sz="1400" b="1" kern="1200" dirty="0" err="1" smtClean="0"/>
                <a:t>var</a:t>
              </a:r>
              <a:endParaRPr lang="en-US" sz="1400" b="1" kern="12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36073" y="4772799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 keep reports, offline sessions, notices, </a:t>
            </a:r>
            <a:r>
              <a:rPr lang="en-US" sz="1200" dirty="0" err="1" smtClean="0"/>
              <a:t>circ</a:t>
            </a:r>
            <a:r>
              <a:rPr lang="en-US" sz="1200" dirty="0" smtClean="0"/>
              <a:t> scripts, etc. common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112982" y="3124200"/>
            <a:ext cx="7467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To keep configuration files, </a:t>
            </a:r>
            <a:r>
              <a:rPr lang="en-US" sz="1200" dirty="0" err="1" smtClean="0"/>
              <a:t>perl</a:t>
            </a:r>
            <a:r>
              <a:rPr lang="en-US" sz="1200" dirty="0" smtClean="0"/>
              <a:t> libraries, etc. common amongst the </a:t>
            </a:r>
            <a:r>
              <a:rPr lang="en-US" sz="1200" b="1" dirty="0" smtClean="0"/>
              <a:t>master</a:t>
            </a:r>
            <a:r>
              <a:rPr lang="en-US" sz="1200" dirty="0" smtClean="0"/>
              <a:t> and </a:t>
            </a:r>
            <a:r>
              <a:rPr lang="en-US" sz="1200" b="1" dirty="0" smtClean="0"/>
              <a:t>drones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xmlns="" val="27463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367172" tIns="29337" rIns="337834" bIns="29337" numCol="1" spcCol="1270" anchor="ctr" anchorCtr="0">
        <a:noAutofit/>
      </a:bodyPr>
      <a:lstStyle>
        <a:defPPr algn="ctr" defTabSz="466725" rtl="0">
          <a:lnSpc>
            <a:spcPct val="90000"/>
          </a:lnSpc>
          <a:spcBef>
            <a:spcPct val="0"/>
          </a:spcBef>
          <a:spcAft>
            <a:spcPct val="35000"/>
          </a:spcAft>
          <a:defRPr sz="1050" kern="1200" dirty="0" smtClean="0"/>
        </a:defPPr>
      </a:lstStyle>
      <a:style>
        <a:lnRef idx="0">
          <a:schemeClr val="lt1">
            <a:hueOff val="0"/>
            <a:satOff val="0"/>
            <a:lumOff val="0"/>
            <a:alphaOff val="0"/>
          </a:schemeClr>
        </a:lnRef>
        <a:fillRef idx="3">
          <a:schemeClr val="accent1">
            <a:hueOff val="0"/>
            <a:satOff val="0"/>
            <a:lumOff val="0"/>
            <a:alphaOff val="0"/>
          </a:schemeClr>
        </a:fillRef>
        <a:effectRef idx="3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477</Words>
  <Application>Microsoft Office PowerPoint</Application>
  <PresentationFormat>On-screen Show (4:3)</PresentationFormat>
  <Paragraphs>75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About Xen</vt:lpstr>
      <vt:lpstr>Reasons for virtualization platform change in Indiana</vt:lpstr>
      <vt:lpstr>Old Hardware</vt:lpstr>
      <vt:lpstr>New Hardware</vt:lpstr>
      <vt:lpstr>Why multi-bricks?</vt:lpstr>
      <vt:lpstr>Multi-brick OpenSRF Domains</vt:lpstr>
      <vt:lpstr>Configuring OpenSRF for multi-bricks</vt:lpstr>
      <vt:lpstr>How do we keep things “common” between bricks?</vt:lpstr>
      <vt:lpstr>Birds Eye View</vt:lpstr>
      <vt:lpstr>Helpful Links</vt:lpstr>
    </vt:vector>
  </TitlesOfParts>
  <Company>Ball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Peters</dc:creator>
  <cp:lastModifiedBy>Corinne</cp:lastModifiedBy>
  <cp:revision>19</cp:revision>
  <dcterms:created xsi:type="dcterms:W3CDTF">2008-08-21T22:53:19Z</dcterms:created>
  <dcterms:modified xsi:type="dcterms:W3CDTF">2011-06-08T13:40:58Z</dcterms:modified>
</cp:coreProperties>
</file>